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6"/>
  </p:notesMasterIdLst>
  <p:sldIdLst>
    <p:sldId id="301" r:id="rId2"/>
    <p:sldId id="393" r:id="rId3"/>
    <p:sldId id="383" r:id="rId4"/>
    <p:sldId id="420" r:id="rId5"/>
    <p:sldId id="425" r:id="rId6"/>
    <p:sldId id="384" r:id="rId7"/>
    <p:sldId id="386" r:id="rId8"/>
    <p:sldId id="388" r:id="rId9"/>
    <p:sldId id="389" r:id="rId10"/>
    <p:sldId id="421" r:id="rId11"/>
    <p:sldId id="422" r:id="rId12"/>
    <p:sldId id="424" r:id="rId13"/>
    <p:sldId id="390" r:id="rId14"/>
    <p:sldId id="391" r:id="rId15"/>
    <p:sldId id="394" r:id="rId16"/>
    <p:sldId id="395" r:id="rId17"/>
    <p:sldId id="396" r:id="rId18"/>
    <p:sldId id="397" r:id="rId19"/>
    <p:sldId id="398" r:id="rId20"/>
    <p:sldId id="399" r:id="rId21"/>
    <p:sldId id="433" r:id="rId22"/>
    <p:sldId id="400" r:id="rId23"/>
    <p:sldId id="401" r:id="rId24"/>
    <p:sldId id="419" r:id="rId25"/>
    <p:sldId id="402" r:id="rId26"/>
    <p:sldId id="403" r:id="rId27"/>
    <p:sldId id="405" r:id="rId28"/>
    <p:sldId id="407" r:id="rId29"/>
    <p:sldId id="408" r:id="rId30"/>
    <p:sldId id="409" r:id="rId31"/>
    <p:sldId id="410" r:id="rId32"/>
    <p:sldId id="426" r:id="rId33"/>
    <p:sldId id="427" r:id="rId34"/>
    <p:sldId id="428" r:id="rId35"/>
    <p:sldId id="429" r:id="rId36"/>
    <p:sldId id="430" r:id="rId37"/>
    <p:sldId id="411" r:id="rId38"/>
    <p:sldId id="412" r:id="rId39"/>
    <p:sldId id="413" r:id="rId40"/>
    <p:sldId id="432" r:id="rId41"/>
    <p:sldId id="415" r:id="rId42"/>
    <p:sldId id="434" r:id="rId43"/>
    <p:sldId id="435" r:id="rId44"/>
    <p:sldId id="431" r:id="rId45"/>
  </p:sldIdLst>
  <p:sldSz cx="9144000" cy="6858000" type="screen4x3"/>
  <p:notesSz cx="6735763" cy="9799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7E3"/>
    <a:srgbClr val="FFFFFF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2391" autoAdjust="0"/>
  </p:normalViewPr>
  <p:slideViewPr>
    <p:cSldViewPr>
      <p:cViewPr varScale="1">
        <p:scale>
          <a:sx n="107" d="100"/>
          <a:sy n="107" d="100"/>
        </p:scale>
        <p:origin x="-17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>
                <a:solidFill>
                  <a:srgbClr val="4107E3"/>
                </a:solidFill>
                <a:latin typeface="+mn-lt"/>
              </a:rPr>
              <a:t>2016</a:t>
            </a:r>
            <a:r>
              <a:rPr lang="ru-RU" dirty="0" smtClean="0">
                <a:solidFill>
                  <a:srgbClr val="4107E3"/>
                </a:solidFill>
                <a:latin typeface="+mn-lt"/>
              </a:rPr>
              <a:t> г. – 94 ППЭ</a:t>
            </a:r>
            <a:endParaRPr lang="en-US" dirty="0">
              <a:solidFill>
                <a:srgbClr val="4107E3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7052099483204144"/>
          <c:y val="4.8501555382735262E-2"/>
        </c:manualLayout>
      </c:layout>
    </c:title>
    <c:plotArea>
      <c:layout>
        <c:manualLayout>
          <c:layoutTarget val="inner"/>
          <c:xMode val="edge"/>
          <c:yMode val="edge"/>
          <c:x val="9.9418604651162715E-2"/>
          <c:y val="0.25538332065679153"/>
          <c:w val="0.78475452196382434"/>
          <c:h val="0.632637985307362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3.476937984496125E-2"/>
                  <c:y val="9.56907172317745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Calibri" pitchFamily="34" charset="0"/>
                      </a:defRPr>
                    </a:pPr>
                    <a:r>
                      <a:rPr lang="ru-RU" sz="1600" b="1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4,3</a:t>
                    </a:r>
                    <a:r>
                      <a:rPr lang="en-US" sz="1600" dirty="0" smtClean="0">
                        <a:latin typeface="Calibri" pitchFamily="34" charset="0"/>
                      </a:rPr>
                      <a:t>%</a:t>
                    </a:r>
                    <a:endParaRPr lang="en-US" sz="1600" dirty="0">
                      <a:latin typeface="Calibri" pitchFamily="34" charset="0"/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95.7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>
                <a:solidFill>
                  <a:srgbClr val="4107E3"/>
                </a:solidFill>
                <a:latin typeface="+mn-lt"/>
              </a:rPr>
              <a:t>2017</a:t>
            </a:r>
            <a:r>
              <a:rPr lang="ru-RU" dirty="0" smtClean="0">
                <a:solidFill>
                  <a:srgbClr val="4107E3"/>
                </a:solidFill>
                <a:latin typeface="+mn-lt"/>
              </a:rPr>
              <a:t> г. – 93 ППЭ</a:t>
            </a:r>
            <a:endParaRPr lang="en-US" dirty="0">
              <a:solidFill>
                <a:srgbClr val="4107E3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4874558080808145"/>
          <c:y val="4.850155538273525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294065656565656"/>
                  <c:y val="0.11829449890192308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+mn-lt"/>
                      </a:defRPr>
                    </a:pPr>
                    <a:r>
                      <a:rPr lang="ru-RU" sz="1600" b="1" dirty="0" smtClean="0">
                        <a:solidFill>
                          <a:schemeClr val="bg1"/>
                        </a:solidFill>
                        <a:latin typeface="+mn-lt"/>
                      </a:rPr>
                      <a:t>23,6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pPr/>
              <c:showCatName val="1"/>
              <c:showPercent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23.6</c:v>
                </c:pt>
                <c:pt idx="1">
                  <c:v>76.400000000000006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4107E3"/>
                </a:solidFill>
                <a:latin typeface="+mn-lt"/>
              </a:defRPr>
            </a:pPr>
            <a:r>
              <a:rPr lang="en-US" dirty="0" smtClean="0">
                <a:solidFill>
                  <a:srgbClr val="4107E3"/>
                </a:solidFill>
                <a:latin typeface="+mn-lt"/>
              </a:rPr>
              <a:t>2018</a:t>
            </a:r>
            <a:r>
              <a:rPr lang="ru-RU" dirty="0" smtClean="0">
                <a:solidFill>
                  <a:srgbClr val="4107E3"/>
                </a:solidFill>
                <a:latin typeface="+mn-lt"/>
              </a:rPr>
              <a:t> г. – 93 ППЭ</a:t>
            </a:r>
            <a:endParaRPr lang="en-US" dirty="0">
              <a:solidFill>
                <a:srgbClr val="4107E3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712242063492064"/>
          <c:y val="5.842240979974376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2.3826058201058178E-2"/>
                  <c:y val="-0.3152531663148568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sz="1600"/>
                      <a:t>00</a:t>
                    </a:r>
                    <a:r>
                      <a:rPr lang="en-US" sz="1600"/>
                      <a:t>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0C07E-B641-4BB8-AF38-96A7804AF0C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BBF4FC9-595D-4238-9688-DC1E6041F05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0" y="1007568"/>
          <a:ext cx="6977920" cy="725399"/>
        </a:xfrm>
        <a:solidFill>
          <a:srgbClr val="FFFFF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rgbClr val="2E3192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4107E3"/>
              </a:solidFill>
              <a:latin typeface="+mn-lt"/>
              <a:ea typeface="+mn-ea"/>
              <a:cs typeface="Aharoni" pitchFamily="2" charset="-79"/>
            </a:rPr>
            <a:t>Внесения сведений и </a:t>
          </a:r>
          <a:r>
            <a:rPr lang="ru-RU" sz="2400" b="1" dirty="0" smtClean="0">
              <a:solidFill>
                <a:srgbClr val="4107E3"/>
              </a:solidFill>
              <a:effectLst/>
              <a:latin typeface="+mn-lt"/>
              <a:ea typeface="Times New Roman"/>
              <a:cs typeface="Aharoni" pitchFamily="2" charset="-79"/>
            </a:rPr>
            <a:t>ведение </a:t>
          </a:r>
          <a:r>
            <a:rPr lang="ru-RU" sz="2400" b="1" dirty="0" smtClean="0">
              <a:solidFill>
                <a:srgbClr val="4107E3"/>
              </a:solidFill>
              <a:latin typeface="+mn-lt"/>
              <a:ea typeface="+mn-ea"/>
              <a:cs typeface="Aharoni" pitchFamily="2" charset="-79"/>
            </a:rPr>
            <a:t>региональной информационной системы</a:t>
          </a:r>
          <a:endParaRPr lang="ru-RU" sz="2400" dirty="0" smtClean="0">
            <a:solidFill>
              <a:srgbClr val="4107E3"/>
            </a:solidFill>
            <a:latin typeface="+mn-lt"/>
            <a:ea typeface="+mn-ea"/>
            <a:cs typeface="Aharoni" pitchFamily="2" charset="-79"/>
          </a:endParaRP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dirty="0" smtClean="0">
            <a:solidFill>
              <a:srgbClr val="2E3192"/>
            </a:solidFill>
            <a:effectLst/>
            <a:latin typeface="Times New Roman"/>
            <a:ea typeface="Times New Roman"/>
            <a:cs typeface="Aharoni" pitchFamily="2" charset="-79"/>
          </a:endParaRPr>
        </a:p>
      </dgm:t>
    </dgm:pt>
    <dgm:pt modelId="{9DF0F391-65B2-4445-BF32-D4F55AB2B2DC}" type="parTrans" cxnId="{2A2196CB-41F6-4603-94BE-DC0F25F2ADF9}">
      <dgm:prSet/>
      <dgm:spPr/>
      <dgm:t>
        <a:bodyPr/>
        <a:lstStyle/>
        <a:p>
          <a:pPr algn="ctr"/>
          <a:endParaRPr lang="ru-RU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15446A4E-9792-4AC6-9CE2-5D3BE6FA724B}" type="sibTrans" cxnId="{2A2196CB-41F6-4603-94BE-DC0F25F2ADF9}">
      <dgm:prSet/>
      <dgm:spPr/>
      <dgm:t>
        <a:bodyPr/>
        <a:lstStyle/>
        <a:p>
          <a:pPr algn="ctr"/>
          <a:endParaRPr lang="ru-RU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BAC2767D-8EA5-49A0-8C73-43927557D61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0" y="1822248"/>
          <a:ext cx="6977920" cy="725399"/>
        </a:xfrm>
        <a:solidFill>
          <a:srgbClr val="FFFFF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rgbClr val="2E3192"/>
            </a:solidFill>
            <a:latin typeface="Times New Roman" pitchFamily="18" charset="0"/>
            <a:ea typeface="+mn-ea"/>
            <a:cs typeface="Aharoni" pitchFamily="2" charset="-79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4107E3"/>
              </a:solidFill>
              <a:latin typeface="+mn-lt"/>
              <a:ea typeface="+mn-ea"/>
              <a:cs typeface="Aharoni" pitchFamily="2" charset="-79"/>
            </a:rPr>
            <a:t>Итоговое сочинение</a:t>
          </a:r>
          <a:r>
            <a:rPr lang="ru-RU" sz="2400" b="1" dirty="0" smtClean="0">
              <a:solidFill>
                <a:srgbClr val="4107E3"/>
              </a:solidFill>
              <a:latin typeface="+mn-lt"/>
              <a:ea typeface="+mn-ea"/>
              <a:cs typeface="Times New Roman" pitchFamily="18" charset="0"/>
            </a:rPr>
            <a:t> (изложение)</a:t>
          </a:r>
          <a:endParaRPr lang="ru-RU" sz="2400" b="1" dirty="0" smtClean="0">
            <a:solidFill>
              <a:srgbClr val="4107E3"/>
            </a:solidFill>
            <a:effectLst/>
            <a:latin typeface="+mn-lt"/>
            <a:ea typeface="Times New Roman"/>
            <a:cs typeface="Aharoni" pitchFamily="2" charset="-79"/>
          </a:endParaRP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dirty="0">
            <a:solidFill>
              <a:srgbClr val="2E3192"/>
            </a:solidFill>
            <a:latin typeface="Cambria" panose="02040503050406030204" pitchFamily="18" charset="0"/>
            <a:ea typeface="+mn-ea"/>
            <a:cs typeface="Aharoni" pitchFamily="2" charset="-79"/>
          </a:endParaRPr>
        </a:p>
      </dgm:t>
    </dgm:pt>
    <dgm:pt modelId="{3F269E84-1B70-4850-B571-C87C2E732B5A}" type="parTrans" cxnId="{30A0156B-0018-40C1-A053-757405B8B109}">
      <dgm:prSet/>
      <dgm:spPr/>
      <dgm:t>
        <a:bodyPr/>
        <a:lstStyle/>
        <a:p>
          <a:pPr algn="ctr"/>
          <a:endParaRPr lang="ru-RU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B0FE30AC-5884-4308-90D4-78A66D3C2785}" type="sibTrans" cxnId="{30A0156B-0018-40C1-A053-757405B8B109}">
      <dgm:prSet/>
      <dgm:spPr/>
      <dgm:t>
        <a:bodyPr/>
        <a:lstStyle/>
        <a:p>
          <a:pPr algn="ctr"/>
          <a:endParaRPr lang="ru-RU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5D899DA7-A975-43AC-9A61-FDE4B50DCE5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0" y="3451608"/>
          <a:ext cx="6977920" cy="725399"/>
        </a:xfrm>
        <a:solidFill>
          <a:srgbClr val="FFFFF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rgbClr val="2E3192"/>
            </a:solidFill>
            <a:latin typeface="Times New Roman" pitchFamily="18" charset="0"/>
            <a:ea typeface="+mn-ea"/>
            <a:cs typeface="Aharoni" pitchFamily="2" charset="-79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4107E3"/>
              </a:solidFill>
              <a:latin typeface="+mn-lt"/>
              <a:ea typeface="+mn-ea"/>
              <a:cs typeface="Aharoni" pitchFamily="2" charset="-79"/>
            </a:rPr>
            <a:t>Запись ключей шифрования</a:t>
          </a:r>
          <a:endParaRPr lang="ru-RU" sz="2400" dirty="0" smtClean="0">
            <a:solidFill>
              <a:srgbClr val="4107E3"/>
            </a:solidFill>
            <a:latin typeface="+mn-lt"/>
            <a:ea typeface="+mn-ea"/>
            <a:cs typeface="Aharoni" pitchFamily="2" charset="-79"/>
          </a:endParaRP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>
            <a:solidFill>
              <a:srgbClr val="2E3192"/>
            </a:solidFill>
            <a:latin typeface="Times New Roman" pitchFamily="18" charset="0"/>
            <a:ea typeface="+mn-ea"/>
            <a:cs typeface="Aharoni" pitchFamily="2" charset="-79"/>
          </a:endParaRPr>
        </a:p>
      </dgm:t>
    </dgm:pt>
    <dgm:pt modelId="{3EFCE071-CEAC-4DF1-A3B5-25360EEC6CCE}" type="parTrans" cxnId="{84DFE720-4F12-4032-8742-838DACAE26CF}">
      <dgm:prSet/>
      <dgm:spPr/>
      <dgm:t>
        <a:bodyPr/>
        <a:lstStyle/>
        <a:p>
          <a:endParaRPr lang="ru-RU">
            <a:solidFill>
              <a:srgbClr val="2E3192"/>
            </a:solidFill>
          </a:endParaRPr>
        </a:p>
      </dgm:t>
    </dgm:pt>
    <dgm:pt modelId="{08CCA38C-332D-435B-8478-FA30096F7E3B}" type="sibTrans" cxnId="{84DFE720-4F12-4032-8742-838DACAE26CF}">
      <dgm:prSet/>
      <dgm:spPr/>
      <dgm:t>
        <a:bodyPr/>
        <a:lstStyle/>
        <a:p>
          <a:endParaRPr lang="ru-RU">
            <a:solidFill>
              <a:srgbClr val="2E3192"/>
            </a:solidFill>
          </a:endParaRPr>
        </a:p>
      </dgm:t>
    </dgm:pt>
    <dgm:pt modelId="{136BDD73-9746-47B1-9B46-C46C3DB7E92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0" y="1007568"/>
          <a:ext cx="6977920" cy="725399"/>
        </a:xfrm>
        <a:solidFill>
          <a:srgbClr val="FFFFFF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4107E3"/>
              </a:solidFill>
              <a:effectLst/>
              <a:latin typeface="+mn-lt"/>
              <a:ea typeface="Times New Roman"/>
              <a:cs typeface="Aharoni" pitchFamily="2" charset="-79"/>
            </a:rPr>
            <a:t>Информационная безопасность</a:t>
          </a:r>
          <a:endParaRPr lang="ru-RU" sz="2400" b="1" dirty="0">
            <a:solidFill>
              <a:srgbClr val="4107E3"/>
            </a:solidFill>
            <a:latin typeface="+mn-lt"/>
            <a:ea typeface="+mn-ea"/>
            <a:cs typeface="Times New Roman" pitchFamily="18" charset="0"/>
          </a:endParaRPr>
        </a:p>
      </dgm:t>
    </dgm:pt>
    <dgm:pt modelId="{11A35D4A-4083-4357-BFB0-6FE924694187}" type="parTrans" cxnId="{092DB3EA-F33C-4599-907B-46D12150F89F}">
      <dgm:prSet/>
      <dgm:spPr/>
    </dgm:pt>
    <dgm:pt modelId="{2C97430C-E7E6-40C9-B223-8379A54C398F}" type="sibTrans" cxnId="{092DB3EA-F33C-4599-907B-46D12150F89F}">
      <dgm:prSet/>
      <dgm:spPr/>
    </dgm:pt>
    <dgm:pt modelId="{EE0B3E4F-AA4B-4095-B3DB-578A1E4A2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0" y="3451608"/>
          <a:ext cx="6977920" cy="725399"/>
        </a:xfrm>
        <a:solidFill>
          <a:srgbClr val="FFFFFF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4107E3"/>
              </a:solidFill>
              <a:latin typeface="+mn-lt"/>
              <a:ea typeface="+mn-ea"/>
              <a:cs typeface="Aharoni" pitchFamily="2" charset="-79"/>
            </a:rPr>
            <a:t>Современные технологии ЕГЭ</a:t>
          </a:r>
          <a:endParaRPr lang="ru-RU" sz="2400" b="1" dirty="0">
            <a:solidFill>
              <a:srgbClr val="4107E3"/>
            </a:solidFill>
            <a:latin typeface="+mn-lt"/>
            <a:ea typeface="+mn-ea"/>
            <a:cs typeface="Aharoni" pitchFamily="2" charset="-79"/>
          </a:endParaRPr>
        </a:p>
      </dgm:t>
    </dgm:pt>
    <dgm:pt modelId="{7EDF8FF9-465E-4AD5-86CB-F7C0CE0394FE}" type="sibTrans" cxnId="{405FFC71-B0E6-4719-8DB6-671B1E795A6E}">
      <dgm:prSet/>
      <dgm:spPr/>
      <dgm:t>
        <a:bodyPr/>
        <a:lstStyle/>
        <a:p>
          <a:pPr algn="ctr"/>
          <a:endParaRPr lang="ru-RU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82241C75-5D74-42CE-8E70-4ADD115D0C57}" type="parTrans" cxnId="{405FFC71-B0E6-4719-8DB6-671B1E795A6E}">
      <dgm:prSet/>
      <dgm:spPr/>
      <dgm:t>
        <a:bodyPr/>
        <a:lstStyle/>
        <a:p>
          <a:pPr algn="ctr"/>
          <a:endParaRPr lang="ru-RU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B94BA8BC-214B-40D9-B4CA-F4A738A158FB}" type="pres">
      <dgm:prSet presAssocID="{6D10C07E-B641-4BB8-AF38-96A7804AF0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8AF23C-860E-42AE-87A2-D6BC15377FA4}" type="pres">
      <dgm:prSet presAssocID="{8BBF4FC9-595D-4238-9688-DC1E6041F050}" presName="parentText" presStyleLbl="node1" presStyleIdx="0" presStyleCnt="5" custScaleY="92487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CF4D3A9-5AAA-4127-B12A-924D76F32805}" type="pres">
      <dgm:prSet presAssocID="{15446A4E-9792-4AC6-9CE2-5D3BE6FA724B}" presName="spacer" presStyleCnt="0"/>
      <dgm:spPr/>
      <dgm:t>
        <a:bodyPr/>
        <a:lstStyle/>
        <a:p>
          <a:endParaRPr lang="ru-RU"/>
        </a:p>
      </dgm:t>
    </dgm:pt>
    <dgm:pt modelId="{CF99A8EA-39A6-4D66-9808-09DDE118E282}" type="pres">
      <dgm:prSet presAssocID="{BAC2767D-8EA5-49A0-8C73-43927557D61B}" presName="parentText" presStyleLbl="node1" presStyleIdx="1" presStyleCnt="5" custScaleY="74339" custLinFactY="2782" custLinFactNeighborY="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DF920FE-05B4-49A8-8A82-282ED5B72C6B}" type="pres">
      <dgm:prSet presAssocID="{B0FE30AC-5884-4308-90D4-78A66D3C2785}" presName="spacer" presStyleCnt="0"/>
      <dgm:spPr/>
      <dgm:t>
        <a:bodyPr/>
        <a:lstStyle/>
        <a:p>
          <a:endParaRPr lang="ru-RU"/>
        </a:p>
      </dgm:t>
    </dgm:pt>
    <dgm:pt modelId="{A292FD56-9EB5-48D2-B586-A9CEE0230FF6}" type="pres">
      <dgm:prSet presAssocID="{EE0B3E4F-AA4B-4095-B3DB-578A1E4A29E7}" presName="parentText" presStyleLbl="node1" presStyleIdx="2" presStyleCnt="5" custScaleY="68689" custLinFactY="2507" custLinFactNeighborX="-195" custLinFactNeighborY="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9DF09C-71DB-4F7D-970C-0663C617B47A}" type="pres">
      <dgm:prSet presAssocID="{7EDF8FF9-465E-4AD5-86CB-F7C0CE0394FE}" presName="spacer" presStyleCnt="0"/>
      <dgm:spPr/>
      <dgm:t>
        <a:bodyPr/>
        <a:lstStyle/>
        <a:p>
          <a:endParaRPr lang="ru-RU"/>
        </a:p>
      </dgm:t>
    </dgm:pt>
    <dgm:pt modelId="{52716CC8-A05F-41DD-A9D4-E3A19F5B0F9A}" type="pres">
      <dgm:prSet presAssocID="{5D899DA7-A975-43AC-9A61-FDE4B50DCE50}" presName="parentText" presStyleLbl="node1" presStyleIdx="3" presStyleCnt="5" custScaleY="68689" custLinFactY="2507" custLinFactNeighborX="-195" custLinFactNeighborY="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00EBCC-0D6E-4848-8807-AC6751F9C6CF}" type="pres">
      <dgm:prSet presAssocID="{08CCA38C-332D-435B-8478-FA30096F7E3B}" presName="spacer" presStyleCnt="0"/>
      <dgm:spPr/>
    </dgm:pt>
    <dgm:pt modelId="{0FC4675E-D0CF-4F8D-9392-9BB853F7F5A5}" type="pres">
      <dgm:prSet presAssocID="{136BDD73-9746-47B1-9B46-C46C3DB7E92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6A28C9-07C8-4FEC-B3F0-B077706B74E2}" type="presOf" srcId="{8BBF4FC9-595D-4238-9688-DC1E6041F050}" destId="{8F8AF23C-860E-42AE-87A2-D6BC15377FA4}" srcOrd="0" destOrd="0" presId="urn:microsoft.com/office/officeart/2005/8/layout/vList2"/>
    <dgm:cxn modelId="{405FFC71-B0E6-4719-8DB6-671B1E795A6E}" srcId="{6D10C07E-B641-4BB8-AF38-96A7804AF0CE}" destId="{EE0B3E4F-AA4B-4095-B3DB-578A1E4A29E7}" srcOrd="2" destOrd="0" parTransId="{82241C75-5D74-42CE-8E70-4ADD115D0C57}" sibTransId="{7EDF8FF9-465E-4AD5-86CB-F7C0CE0394FE}"/>
    <dgm:cxn modelId="{E1A15055-8590-4AA7-8BB1-09A241A58A8B}" type="presOf" srcId="{EE0B3E4F-AA4B-4095-B3DB-578A1E4A29E7}" destId="{A292FD56-9EB5-48D2-B586-A9CEE0230FF6}" srcOrd="0" destOrd="0" presId="urn:microsoft.com/office/officeart/2005/8/layout/vList2"/>
    <dgm:cxn modelId="{30A0156B-0018-40C1-A053-757405B8B109}" srcId="{6D10C07E-B641-4BB8-AF38-96A7804AF0CE}" destId="{BAC2767D-8EA5-49A0-8C73-43927557D61B}" srcOrd="1" destOrd="0" parTransId="{3F269E84-1B70-4850-B571-C87C2E732B5A}" sibTransId="{B0FE30AC-5884-4308-90D4-78A66D3C2785}"/>
    <dgm:cxn modelId="{4926AD4C-45BF-42B1-8F59-C58B92504679}" type="presOf" srcId="{BAC2767D-8EA5-49A0-8C73-43927557D61B}" destId="{CF99A8EA-39A6-4D66-9808-09DDE118E282}" srcOrd="0" destOrd="0" presId="urn:microsoft.com/office/officeart/2005/8/layout/vList2"/>
    <dgm:cxn modelId="{6B08BFCB-604D-4235-A3BE-A346D7CA8999}" type="presOf" srcId="{136BDD73-9746-47B1-9B46-C46C3DB7E92C}" destId="{0FC4675E-D0CF-4F8D-9392-9BB853F7F5A5}" srcOrd="0" destOrd="0" presId="urn:microsoft.com/office/officeart/2005/8/layout/vList2"/>
    <dgm:cxn modelId="{2A2196CB-41F6-4603-94BE-DC0F25F2ADF9}" srcId="{6D10C07E-B641-4BB8-AF38-96A7804AF0CE}" destId="{8BBF4FC9-595D-4238-9688-DC1E6041F050}" srcOrd="0" destOrd="0" parTransId="{9DF0F391-65B2-4445-BF32-D4F55AB2B2DC}" sibTransId="{15446A4E-9792-4AC6-9CE2-5D3BE6FA724B}"/>
    <dgm:cxn modelId="{092DB3EA-F33C-4599-907B-46D12150F89F}" srcId="{6D10C07E-B641-4BB8-AF38-96A7804AF0CE}" destId="{136BDD73-9746-47B1-9B46-C46C3DB7E92C}" srcOrd="4" destOrd="0" parTransId="{11A35D4A-4083-4357-BFB0-6FE924694187}" sibTransId="{2C97430C-E7E6-40C9-B223-8379A54C398F}"/>
    <dgm:cxn modelId="{84DFE720-4F12-4032-8742-838DACAE26CF}" srcId="{6D10C07E-B641-4BB8-AF38-96A7804AF0CE}" destId="{5D899DA7-A975-43AC-9A61-FDE4B50DCE50}" srcOrd="3" destOrd="0" parTransId="{3EFCE071-CEAC-4DF1-A3B5-25360EEC6CCE}" sibTransId="{08CCA38C-332D-435B-8478-FA30096F7E3B}"/>
    <dgm:cxn modelId="{1CE9A730-5FEC-406C-BFEA-5EF56230DBC1}" type="presOf" srcId="{6D10C07E-B641-4BB8-AF38-96A7804AF0CE}" destId="{B94BA8BC-214B-40D9-B4CA-F4A738A158FB}" srcOrd="0" destOrd="0" presId="urn:microsoft.com/office/officeart/2005/8/layout/vList2"/>
    <dgm:cxn modelId="{7BE72816-FE72-4112-931B-A2D682AC6CB8}" type="presOf" srcId="{5D899DA7-A975-43AC-9A61-FDE4B50DCE50}" destId="{52716CC8-A05F-41DD-A9D4-E3A19F5B0F9A}" srcOrd="0" destOrd="0" presId="urn:microsoft.com/office/officeart/2005/8/layout/vList2"/>
    <dgm:cxn modelId="{2159B789-F810-4E62-95C9-F6DDDC51D5F1}" type="presParOf" srcId="{B94BA8BC-214B-40D9-B4CA-F4A738A158FB}" destId="{8F8AF23C-860E-42AE-87A2-D6BC15377FA4}" srcOrd="0" destOrd="0" presId="urn:microsoft.com/office/officeart/2005/8/layout/vList2"/>
    <dgm:cxn modelId="{C117981C-F8D6-4C61-8E5C-8317B6677E4E}" type="presParOf" srcId="{B94BA8BC-214B-40D9-B4CA-F4A738A158FB}" destId="{6CF4D3A9-5AAA-4127-B12A-924D76F32805}" srcOrd="1" destOrd="0" presId="urn:microsoft.com/office/officeart/2005/8/layout/vList2"/>
    <dgm:cxn modelId="{9A57E725-7F03-4044-AA30-E68245F963BA}" type="presParOf" srcId="{B94BA8BC-214B-40D9-B4CA-F4A738A158FB}" destId="{CF99A8EA-39A6-4D66-9808-09DDE118E282}" srcOrd="2" destOrd="0" presId="urn:microsoft.com/office/officeart/2005/8/layout/vList2"/>
    <dgm:cxn modelId="{550CE113-78C9-425B-8765-11841DEB6358}" type="presParOf" srcId="{B94BA8BC-214B-40D9-B4CA-F4A738A158FB}" destId="{ADF920FE-05B4-49A8-8A82-282ED5B72C6B}" srcOrd="3" destOrd="0" presId="urn:microsoft.com/office/officeart/2005/8/layout/vList2"/>
    <dgm:cxn modelId="{432B59BF-3303-4BF3-8D78-907E0B578791}" type="presParOf" srcId="{B94BA8BC-214B-40D9-B4CA-F4A738A158FB}" destId="{A292FD56-9EB5-48D2-B586-A9CEE0230FF6}" srcOrd="4" destOrd="0" presId="urn:microsoft.com/office/officeart/2005/8/layout/vList2"/>
    <dgm:cxn modelId="{4D9F3C08-1465-4156-990E-F2AF549F6BDB}" type="presParOf" srcId="{B94BA8BC-214B-40D9-B4CA-F4A738A158FB}" destId="{6D9DF09C-71DB-4F7D-970C-0663C617B47A}" srcOrd="5" destOrd="0" presId="urn:microsoft.com/office/officeart/2005/8/layout/vList2"/>
    <dgm:cxn modelId="{87212EF8-8EB9-4826-A147-F2257F7B2369}" type="presParOf" srcId="{B94BA8BC-214B-40D9-B4CA-F4A738A158FB}" destId="{52716CC8-A05F-41DD-A9D4-E3A19F5B0F9A}" srcOrd="6" destOrd="0" presId="urn:microsoft.com/office/officeart/2005/8/layout/vList2"/>
    <dgm:cxn modelId="{1D33E60C-292D-4A74-A83B-1A0D668F87B1}" type="presParOf" srcId="{B94BA8BC-214B-40D9-B4CA-F4A738A158FB}" destId="{8E00EBCC-0D6E-4848-8807-AC6751F9C6CF}" srcOrd="7" destOrd="0" presId="urn:microsoft.com/office/officeart/2005/8/layout/vList2"/>
    <dgm:cxn modelId="{D537783D-B6DB-4E03-A1BA-9FD5A1338322}" type="presParOf" srcId="{B94BA8BC-214B-40D9-B4CA-F4A738A158FB}" destId="{0FC4675E-D0CF-4F8D-9392-9BB853F7F5A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18121-D198-4B8A-8C3D-D30687EED7F3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4762F727-9502-41EB-BB58-65C22E59D8A6}">
      <dgm:prSet phldrT="[Текст]"/>
      <dgm:spPr/>
      <dgm:t>
        <a:bodyPr/>
        <a:lstStyle/>
        <a:p>
          <a:r>
            <a:rPr lang="ru-RU" dirty="0" smtClean="0"/>
            <a:t>Переход на высокотехнологичный ЕГЭ по всех ППЭ</a:t>
          </a:r>
          <a:endParaRPr lang="ru-RU" dirty="0"/>
        </a:p>
      </dgm:t>
    </dgm:pt>
    <dgm:pt modelId="{C5E6D669-9B42-42FE-AE24-2411829A1EE1}" type="parTrans" cxnId="{05A71C01-6C73-4157-AA8C-A8632C9DA2E3}">
      <dgm:prSet/>
      <dgm:spPr/>
      <dgm:t>
        <a:bodyPr/>
        <a:lstStyle/>
        <a:p>
          <a:endParaRPr lang="ru-RU"/>
        </a:p>
      </dgm:t>
    </dgm:pt>
    <dgm:pt modelId="{3B439263-3A0C-4981-A3EC-7A05DB2C9E47}" type="sibTrans" cxnId="{05A71C01-6C73-4157-AA8C-A8632C9DA2E3}">
      <dgm:prSet/>
      <dgm:spPr/>
      <dgm:t>
        <a:bodyPr/>
        <a:lstStyle/>
        <a:p>
          <a:endParaRPr lang="ru-RU"/>
        </a:p>
      </dgm:t>
    </dgm:pt>
    <dgm:pt modelId="{9A058DE8-5A6A-481F-A2F2-1B7F8B6F1559}">
      <dgm:prSet/>
      <dgm:spPr/>
      <dgm:t>
        <a:bodyPr/>
        <a:lstStyle/>
        <a:p>
          <a:r>
            <a:rPr lang="ru-RU" dirty="0" smtClean="0"/>
            <a:t>Адресная методическая поддержка педагогов ОО со стабильно низкими результатами ЕГЭ</a:t>
          </a:r>
          <a:endParaRPr lang="ru-RU" dirty="0"/>
        </a:p>
      </dgm:t>
    </dgm:pt>
    <dgm:pt modelId="{88A94A70-B64A-4306-9693-24BB968B47F5}" type="parTrans" cxnId="{C21515E1-BFB2-4DAC-BB8C-47C8EA612D7D}">
      <dgm:prSet/>
      <dgm:spPr/>
      <dgm:t>
        <a:bodyPr/>
        <a:lstStyle/>
        <a:p>
          <a:endParaRPr lang="ru-RU"/>
        </a:p>
      </dgm:t>
    </dgm:pt>
    <dgm:pt modelId="{A71842CA-03FF-4E0F-8278-929CC5542E3B}" type="sibTrans" cxnId="{C21515E1-BFB2-4DAC-BB8C-47C8EA612D7D}">
      <dgm:prSet/>
      <dgm:spPr/>
      <dgm:t>
        <a:bodyPr/>
        <a:lstStyle/>
        <a:p>
          <a:endParaRPr lang="ru-RU"/>
        </a:p>
      </dgm:t>
    </dgm:pt>
    <dgm:pt modelId="{B113CD8A-1859-49C2-B5D1-8A60CBA94BCF}">
      <dgm:prSet/>
      <dgm:spPr/>
      <dgm:t>
        <a:bodyPr/>
        <a:lstStyle/>
        <a:p>
          <a:r>
            <a:rPr lang="ru-RU" dirty="0" smtClean="0"/>
            <a:t>Реализация дифференцированного подхода в преподавании для обучающихся с разным уровнем подготовки</a:t>
          </a:r>
          <a:endParaRPr lang="ru-RU" dirty="0"/>
        </a:p>
      </dgm:t>
    </dgm:pt>
    <dgm:pt modelId="{082E4044-B47E-4F56-B471-AE5ACA0FFE84}" type="parTrans" cxnId="{9FE8D6CA-11B7-4C2B-8057-51B1DDFD46D6}">
      <dgm:prSet/>
      <dgm:spPr/>
      <dgm:t>
        <a:bodyPr/>
        <a:lstStyle/>
        <a:p>
          <a:endParaRPr lang="ru-RU"/>
        </a:p>
      </dgm:t>
    </dgm:pt>
    <dgm:pt modelId="{55EDD93D-45DB-4726-B5F7-9C4E2D1C0DDC}" type="sibTrans" cxnId="{9FE8D6CA-11B7-4C2B-8057-51B1DDFD46D6}">
      <dgm:prSet/>
      <dgm:spPr/>
      <dgm:t>
        <a:bodyPr/>
        <a:lstStyle/>
        <a:p>
          <a:endParaRPr lang="ru-RU"/>
        </a:p>
      </dgm:t>
    </dgm:pt>
    <dgm:pt modelId="{4256B02B-D977-4321-911F-C641463C8754}">
      <dgm:prSet phldrT="[Текст]"/>
      <dgm:spPr/>
      <dgm:t>
        <a:bodyPr/>
        <a:lstStyle/>
        <a:p>
          <a:endParaRPr lang="ru-RU" dirty="0"/>
        </a:p>
      </dgm:t>
    </dgm:pt>
    <dgm:pt modelId="{1C77E37F-DF79-4DC2-B7F3-E72EAA402058}" type="parTrans" cxnId="{ABFFEB7E-D40C-4A66-921E-0B7027B83DD2}">
      <dgm:prSet/>
      <dgm:spPr/>
      <dgm:t>
        <a:bodyPr/>
        <a:lstStyle/>
        <a:p>
          <a:endParaRPr lang="ru-RU"/>
        </a:p>
      </dgm:t>
    </dgm:pt>
    <dgm:pt modelId="{6DAAFC2F-8A73-4C9B-8FF8-99DB4C3875A2}" type="sibTrans" cxnId="{ABFFEB7E-D40C-4A66-921E-0B7027B83DD2}">
      <dgm:prSet/>
      <dgm:spPr/>
      <dgm:t>
        <a:bodyPr/>
        <a:lstStyle/>
        <a:p>
          <a:endParaRPr lang="ru-RU"/>
        </a:p>
      </dgm:t>
    </dgm:pt>
    <dgm:pt modelId="{2D8AF81A-7727-42E8-A38C-4859D7541F11}">
      <dgm:prSet/>
      <dgm:spPr/>
      <dgm:t>
        <a:bodyPr/>
        <a:lstStyle/>
        <a:p>
          <a:endParaRPr lang="ru-RU" dirty="0"/>
        </a:p>
      </dgm:t>
    </dgm:pt>
    <dgm:pt modelId="{D5996268-1B42-43FA-A04F-B3D6F9CF2594}" type="parTrans" cxnId="{E48CD1F7-BF03-4115-A193-FA6A29D551E7}">
      <dgm:prSet/>
      <dgm:spPr/>
      <dgm:t>
        <a:bodyPr/>
        <a:lstStyle/>
        <a:p>
          <a:endParaRPr lang="ru-RU"/>
        </a:p>
      </dgm:t>
    </dgm:pt>
    <dgm:pt modelId="{D29A6B65-34FC-404E-8566-E9BB50DE5304}" type="sibTrans" cxnId="{E48CD1F7-BF03-4115-A193-FA6A29D551E7}">
      <dgm:prSet/>
      <dgm:spPr/>
      <dgm:t>
        <a:bodyPr/>
        <a:lstStyle/>
        <a:p>
          <a:endParaRPr lang="ru-RU"/>
        </a:p>
      </dgm:t>
    </dgm:pt>
    <dgm:pt modelId="{B93F4790-133F-4F85-8743-878CC7513CEF}">
      <dgm:prSet/>
      <dgm:spPr/>
      <dgm:t>
        <a:bodyPr/>
        <a:lstStyle/>
        <a:p>
          <a:endParaRPr lang="ru-RU" dirty="0"/>
        </a:p>
      </dgm:t>
    </dgm:pt>
    <dgm:pt modelId="{7F7B10BC-FBE6-4994-A1AB-9DB3450A248A}" type="parTrans" cxnId="{AB317DC7-3DF6-4697-9434-BEA2DD8B7A06}">
      <dgm:prSet/>
      <dgm:spPr/>
      <dgm:t>
        <a:bodyPr/>
        <a:lstStyle/>
        <a:p>
          <a:endParaRPr lang="ru-RU"/>
        </a:p>
      </dgm:t>
    </dgm:pt>
    <dgm:pt modelId="{55E94594-25B4-437A-B257-5CEEF4EE9FCB}" type="sibTrans" cxnId="{AB317DC7-3DF6-4697-9434-BEA2DD8B7A06}">
      <dgm:prSet/>
      <dgm:spPr/>
      <dgm:t>
        <a:bodyPr/>
        <a:lstStyle/>
        <a:p>
          <a:endParaRPr lang="ru-RU"/>
        </a:p>
      </dgm:t>
    </dgm:pt>
    <dgm:pt modelId="{45BAC257-4E60-4DD9-826B-E26FB2670625}">
      <dgm:prSet/>
      <dgm:spPr/>
      <dgm:t>
        <a:bodyPr/>
        <a:lstStyle/>
        <a:p>
          <a:r>
            <a:rPr lang="ru-RU" dirty="0" smtClean="0"/>
            <a:t>Обучение всех категорий специалистов, участвующих в реализации оценочных процедур в условиях внедрения новых технологий</a:t>
          </a:r>
          <a:endParaRPr lang="ru-RU" dirty="0"/>
        </a:p>
      </dgm:t>
    </dgm:pt>
    <dgm:pt modelId="{CBFDABE9-AFF7-431B-8124-B224604878D4}" type="parTrans" cxnId="{76360E99-611C-4CE5-84E4-032B4BCD4B4B}">
      <dgm:prSet/>
      <dgm:spPr/>
      <dgm:t>
        <a:bodyPr/>
        <a:lstStyle/>
        <a:p>
          <a:endParaRPr lang="ru-RU"/>
        </a:p>
      </dgm:t>
    </dgm:pt>
    <dgm:pt modelId="{2A4F7D6C-54DD-4248-BE4C-F4F06293F09E}" type="sibTrans" cxnId="{76360E99-611C-4CE5-84E4-032B4BCD4B4B}">
      <dgm:prSet/>
      <dgm:spPr/>
      <dgm:t>
        <a:bodyPr/>
        <a:lstStyle/>
        <a:p>
          <a:endParaRPr lang="ru-RU"/>
        </a:p>
      </dgm:t>
    </dgm:pt>
    <dgm:pt modelId="{1A0D323A-9A77-467E-BEF7-8634EA2461C5}">
      <dgm:prSet/>
      <dgm:spPr/>
      <dgm:t>
        <a:bodyPr/>
        <a:lstStyle/>
        <a:p>
          <a:endParaRPr lang="ru-RU" dirty="0"/>
        </a:p>
      </dgm:t>
    </dgm:pt>
    <dgm:pt modelId="{864BA479-F1A0-4680-BC6F-E67FDBCCC32C}" type="parTrans" cxnId="{8642D67E-8CF9-4F9D-BC86-AE229FF2DAA7}">
      <dgm:prSet/>
      <dgm:spPr/>
      <dgm:t>
        <a:bodyPr/>
        <a:lstStyle/>
        <a:p>
          <a:endParaRPr lang="ru-RU"/>
        </a:p>
      </dgm:t>
    </dgm:pt>
    <dgm:pt modelId="{64C2D22E-39C4-4F2C-AF9E-1AB290E99974}" type="sibTrans" cxnId="{8642D67E-8CF9-4F9D-BC86-AE229FF2DAA7}">
      <dgm:prSet/>
      <dgm:spPr/>
      <dgm:t>
        <a:bodyPr/>
        <a:lstStyle/>
        <a:p>
          <a:endParaRPr lang="ru-RU"/>
        </a:p>
      </dgm:t>
    </dgm:pt>
    <dgm:pt modelId="{A7B842A3-1376-4C8A-9460-3B1BA7C7A9FE}" type="pres">
      <dgm:prSet presAssocID="{43518121-D198-4B8A-8C3D-D30687EED7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20120A-7F5C-4058-A404-4DF5AE320100}" type="pres">
      <dgm:prSet presAssocID="{4256B02B-D977-4321-911F-C641463C8754}" presName="composite" presStyleCnt="0"/>
      <dgm:spPr/>
    </dgm:pt>
    <dgm:pt modelId="{B9AD12FC-393D-4746-A376-0C69DFEDEBBB}" type="pres">
      <dgm:prSet presAssocID="{4256B02B-D977-4321-911F-C641463C875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FF992-3198-438F-A2E8-56ADC0BB61F3}" type="pres">
      <dgm:prSet presAssocID="{4256B02B-D977-4321-911F-C641463C875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CF90F-BBFE-49A8-B6B2-5AB59D27F6E0}" type="pres">
      <dgm:prSet presAssocID="{6DAAFC2F-8A73-4C9B-8FF8-99DB4C3875A2}" presName="sp" presStyleCnt="0"/>
      <dgm:spPr/>
    </dgm:pt>
    <dgm:pt modelId="{05F83E36-461C-4E3C-8CDA-5A2253453D90}" type="pres">
      <dgm:prSet presAssocID="{2D8AF81A-7727-42E8-A38C-4859D7541F11}" presName="composite" presStyleCnt="0"/>
      <dgm:spPr/>
    </dgm:pt>
    <dgm:pt modelId="{21B5C088-1566-4D27-8BB2-424E79DD88BC}" type="pres">
      <dgm:prSet presAssocID="{2D8AF81A-7727-42E8-A38C-4859D7541F1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C2019-0AE0-4908-9C9C-3306E65A0B75}" type="pres">
      <dgm:prSet presAssocID="{2D8AF81A-7727-42E8-A38C-4859D7541F1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5747D-A84B-41F1-98D6-11D1FE09A79C}" type="pres">
      <dgm:prSet presAssocID="{D29A6B65-34FC-404E-8566-E9BB50DE5304}" presName="sp" presStyleCnt="0"/>
      <dgm:spPr/>
    </dgm:pt>
    <dgm:pt modelId="{7AF84F65-4F06-466E-902B-E9C0DB6D1685}" type="pres">
      <dgm:prSet presAssocID="{1A0D323A-9A77-467E-BEF7-8634EA2461C5}" presName="composite" presStyleCnt="0"/>
      <dgm:spPr/>
    </dgm:pt>
    <dgm:pt modelId="{0B8C1485-0988-4129-A91E-1101E4B475DE}" type="pres">
      <dgm:prSet presAssocID="{1A0D323A-9A77-467E-BEF7-8634EA2461C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484AA-EE2E-410F-8B95-041B12E72620}" type="pres">
      <dgm:prSet presAssocID="{1A0D323A-9A77-467E-BEF7-8634EA2461C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CECD6-6414-4138-9A81-F629CFCD4BB8}" type="pres">
      <dgm:prSet presAssocID="{64C2D22E-39C4-4F2C-AF9E-1AB290E99974}" presName="sp" presStyleCnt="0"/>
      <dgm:spPr/>
    </dgm:pt>
    <dgm:pt modelId="{9B72E7B3-11BA-4D7B-BA8B-6F3FE576EB10}" type="pres">
      <dgm:prSet presAssocID="{B93F4790-133F-4F85-8743-878CC7513CEF}" presName="composite" presStyleCnt="0"/>
      <dgm:spPr/>
    </dgm:pt>
    <dgm:pt modelId="{5B14D602-8297-447C-86F3-6704CF72424B}" type="pres">
      <dgm:prSet presAssocID="{B93F4790-133F-4F85-8743-878CC7513CE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5E5EA-6B76-4DC9-9D68-9270D0F9E774}" type="pres">
      <dgm:prSet presAssocID="{B93F4790-133F-4F85-8743-878CC7513CE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E8D6CA-11B7-4C2B-8057-51B1DDFD46D6}" srcId="{B93F4790-133F-4F85-8743-878CC7513CEF}" destId="{B113CD8A-1859-49C2-B5D1-8A60CBA94BCF}" srcOrd="0" destOrd="0" parTransId="{082E4044-B47E-4F56-B471-AE5ACA0FFE84}" sibTransId="{55EDD93D-45DB-4726-B5F7-9C4E2D1C0DDC}"/>
    <dgm:cxn modelId="{ABFFEB7E-D40C-4A66-921E-0B7027B83DD2}" srcId="{43518121-D198-4B8A-8C3D-D30687EED7F3}" destId="{4256B02B-D977-4321-911F-C641463C8754}" srcOrd="0" destOrd="0" parTransId="{1C77E37F-DF79-4DC2-B7F3-E72EAA402058}" sibTransId="{6DAAFC2F-8A73-4C9B-8FF8-99DB4C3875A2}"/>
    <dgm:cxn modelId="{5459D818-FC8F-4173-B1CE-F87BC66F9086}" type="presOf" srcId="{1A0D323A-9A77-467E-BEF7-8634EA2461C5}" destId="{0B8C1485-0988-4129-A91E-1101E4B475DE}" srcOrd="0" destOrd="0" presId="urn:microsoft.com/office/officeart/2005/8/layout/chevron2"/>
    <dgm:cxn modelId="{05A71C01-6C73-4157-AA8C-A8632C9DA2E3}" srcId="{4256B02B-D977-4321-911F-C641463C8754}" destId="{4762F727-9502-41EB-BB58-65C22E59D8A6}" srcOrd="0" destOrd="0" parTransId="{C5E6D669-9B42-42FE-AE24-2411829A1EE1}" sibTransId="{3B439263-3A0C-4981-A3EC-7A05DB2C9E47}"/>
    <dgm:cxn modelId="{014D10D0-81AA-46C0-96E2-1F17D2F9060A}" type="presOf" srcId="{4256B02B-D977-4321-911F-C641463C8754}" destId="{B9AD12FC-393D-4746-A376-0C69DFEDEBBB}" srcOrd="0" destOrd="0" presId="urn:microsoft.com/office/officeart/2005/8/layout/chevron2"/>
    <dgm:cxn modelId="{B7D506F2-2988-4361-B1B6-0B279C94D11A}" type="presOf" srcId="{2D8AF81A-7727-42E8-A38C-4859D7541F11}" destId="{21B5C088-1566-4D27-8BB2-424E79DD88BC}" srcOrd="0" destOrd="0" presId="urn:microsoft.com/office/officeart/2005/8/layout/chevron2"/>
    <dgm:cxn modelId="{926ACB8B-7BA7-4B9F-9B63-21DD6F8897EA}" type="presOf" srcId="{B93F4790-133F-4F85-8743-878CC7513CEF}" destId="{5B14D602-8297-447C-86F3-6704CF72424B}" srcOrd="0" destOrd="0" presId="urn:microsoft.com/office/officeart/2005/8/layout/chevron2"/>
    <dgm:cxn modelId="{E48CD1F7-BF03-4115-A193-FA6A29D551E7}" srcId="{43518121-D198-4B8A-8C3D-D30687EED7F3}" destId="{2D8AF81A-7727-42E8-A38C-4859D7541F11}" srcOrd="1" destOrd="0" parTransId="{D5996268-1B42-43FA-A04F-B3D6F9CF2594}" sibTransId="{D29A6B65-34FC-404E-8566-E9BB50DE5304}"/>
    <dgm:cxn modelId="{286E316D-3930-4673-BCF1-C15CB539B593}" type="presOf" srcId="{43518121-D198-4B8A-8C3D-D30687EED7F3}" destId="{A7B842A3-1376-4C8A-9460-3B1BA7C7A9FE}" srcOrd="0" destOrd="0" presId="urn:microsoft.com/office/officeart/2005/8/layout/chevron2"/>
    <dgm:cxn modelId="{C21515E1-BFB2-4DAC-BB8C-47C8EA612D7D}" srcId="{1A0D323A-9A77-467E-BEF7-8634EA2461C5}" destId="{9A058DE8-5A6A-481F-A2F2-1B7F8B6F1559}" srcOrd="0" destOrd="0" parTransId="{88A94A70-B64A-4306-9693-24BB968B47F5}" sibTransId="{A71842CA-03FF-4E0F-8278-929CC5542E3B}"/>
    <dgm:cxn modelId="{8642D67E-8CF9-4F9D-BC86-AE229FF2DAA7}" srcId="{43518121-D198-4B8A-8C3D-D30687EED7F3}" destId="{1A0D323A-9A77-467E-BEF7-8634EA2461C5}" srcOrd="2" destOrd="0" parTransId="{864BA479-F1A0-4680-BC6F-E67FDBCCC32C}" sibTransId="{64C2D22E-39C4-4F2C-AF9E-1AB290E99974}"/>
    <dgm:cxn modelId="{3FFEB6A7-610A-4D99-B34D-07CBC5DA39C1}" type="presOf" srcId="{4762F727-9502-41EB-BB58-65C22E59D8A6}" destId="{596FF992-3198-438F-A2E8-56ADC0BB61F3}" srcOrd="0" destOrd="0" presId="urn:microsoft.com/office/officeart/2005/8/layout/chevron2"/>
    <dgm:cxn modelId="{913D0670-A64B-4B57-9979-31CB76A40454}" type="presOf" srcId="{9A058DE8-5A6A-481F-A2F2-1B7F8B6F1559}" destId="{F32484AA-EE2E-410F-8B95-041B12E72620}" srcOrd="0" destOrd="0" presId="urn:microsoft.com/office/officeart/2005/8/layout/chevron2"/>
    <dgm:cxn modelId="{AB317DC7-3DF6-4697-9434-BEA2DD8B7A06}" srcId="{43518121-D198-4B8A-8C3D-D30687EED7F3}" destId="{B93F4790-133F-4F85-8743-878CC7513CEF}" srcOrd="3" destOrd="0" parTransId="{7F7B10BC-FBE6-4994-A1AB-9DB3450A248A}" sibTransId="{55E94594-25B4-437A-B257-5CEEF4EE9FCB}"/>
    <dgm:cxn modelId="{2B74D9CF-FCD8-445B-983B-CE2920221982}" type="presOf" srcId="{B113CD8A-1859-49C2-B5D1-8A60CBA94BCF}" destId="{7165E5EA-6B76-4DC9-9D68-9270D0F9E774}" srcOrd="0" destOrd="0" presId="urn:microsoft.com/office/officeart/2005/8/layout/chevron2"/>
    <dgm:cxn modelId="{4C942FC0-0E17-4732-B6AA-B44060DFAABF}" type="presOf" srcId="{45BAC257-4E60-4DD9-826B-E26FB2670625}" destId="{AAAC2019-0AE0-4908-9C9C-3306E65A0B75}" srcOrd="0" destOrd="0" presId="urn:microsoft.com/office/officeart/2005/8/layout/chevron2"/>
    <dgm:cxn modelId="{76360E99-611C-4CE5-84E4-032B4BCD4B4B}" srcId="{2D8AF81A-7727-42E8-A38C-4859D7541F11}" destId="{45BAC257-4E60-4DD9-826B-E26FB2670625}" srcOrd="0" destOrd="0" parTransId="{CBFDABE9-AFF7-431B-8124-B224604878D4}" sibTransId="{2A4F7D6C-54DD-4248-BE4C-F4F06293F09E}"/>
    <dgm:cxn modelId="{7C0E8C76-F91E-478D-B15E-E08D484120CF}" type="presParOf" srcId="{A7B842A3-1376-4C8A-9460-3B1BA7C7A9FE}" destId="{EA20120A-7F5C-4058-A404-4DF5AE320100}" srcOrd="0" destOrd="0" presId="urn:microsoft.com/office/officeart/2005/8/layout/chevron2"/>
    <dgm:cxn modelId="{EB7310AC-AAB3-4792-B11B-8C0796BCD42B}" type="presParOf" srcId="{EA20120A-7F5C-4058-A404-4DF5AE320100}" destId="{B9AD12FC-393D-4746-A376-0C69DFEDEBBB}" srcOrd="0" destOrd="0" presId="urn:microsoft.com/office/officeart/2005/8/layout/chevron2"/>
    <dgm:cxn modelId="{FA2CEE93-1A5D-4E23-88C8-436DC5959027}" type="presParOf" srcId="{EA20120A-7F5C-4058-A404-4DF5AE320100}" destId="{596FF992-3198-438F-A2E8-56ADC0BB61F3}" srcOrd="1" destOrd="0" presId="urn:microsoft.com/office/officeart/2005/8/layout/chevron2"/>
    <dgm:cxn modelId="{0E10FCC2-C874-4D76-AACA-926EFB791E67}" type="presParOf" srcId="{A7B842A3-1376-4C8A-9460-3B1BA7C7A9FE}" destId="{1FACF90F-BBFE-49A8-B6B2-5AB59D27F6E0}" srcOrd="1" destOrd="0" presId="urn:microsoft.com/office/officeart/2005/8/layout/chevron2"/>
    <dgm:cxn modelId="{34BF7BFF-55E7-4307-9911-7CA554428FB4}" type="presParOf" srcId="{A7B842A3-1376-4C8A-9460-3B1BA7C7A9FE}" destId="{05F83E36-461C-4E3C-8CDA-5A2253453D90}" srcOrd="2" destOrd="0" presId="urn:microsoft.com/office/officeart/2005/8/layout/chevron2"/>
    <dgm:cxn modelId="{8DF44D5E-8760-41ED-BE0B-EAF3C69E965A}" type="presParOf" srcId="{05F83E36-461C-4E3C-8CDA-5A2253453D90}" destId="{21B5C088-1566-4D27-8BB2-424E79DD88BC}" srcOrd="0" destOrd="0" presId="urn:microsoft.com/office/officeart/2005/8/layout/chevron2"/>
    <dgm:cxn modelId="{A9D66456-D116-438C-948E-648A0E24254D}" type="presParOf" srcId="{05F83E36-461C-4E3C-8CDA-5A2253453D90}" destId="{AAAC2019-0AE0-4908-9C9C-3306E65A0B75}" srcOrd="1" destOrd="0" presId="urn:microsoft.com/office/officeart/2005/8/layout/chevron2"/>
    <dgm:cxn modelId="{E86B3242-E3C6-4B5E-B4E4-E4525F5DFE29}" type="presParOf" srcId="{A7B842A3-1376-4C8A-9460-3B1BA7C7A9FE}" destId="{3FF5747D-A84B-41F1-98D6-11D1FE09A79C}" srcOrd="3" destOrd="0" presId="urn:microsoft.com/office/officeart/2005/8/layout/chevron2"/>
    <dgm:cxn modelId="{4DD5D60F-294E-4218-980F-ED23B780B350}" type="presParOf" srcId="{A7B842A3-1376-4C8A-9460-3B1BA7C7A9FE}" destId="{7AF84F65-4F06-466E-902B-E9C0DB6D1685}" srcOrd="4" destOrd="0" presId="urn:microsoft.com/office/officeart/2005/8/layout/chevron2"/>
    <dgm:cxn modelId="{1A43EC3A-4F8D-4152-BB4D-535E5C754F49}" type="presParOf" srcId="{7AF84F65-4F06-466E-902B-E9C0DB6D1685}" destId="{0B8C1485-0988-4129-A91E-1101E4B475DE}" srcOrd="0" destOrd="0" presId="urn:microsoft.com/office/officeart/2005/8/layout/chevron2"/>
    <dgm:cxn modelId="{1BFDB4D8-04A3-45CE-94FD-244044A0DA99}" type="presParOf" srcId="{7AF84F65-4F06-466E-902B-E9C0DB6D1685}" destId="{F32484AA-EE2E-410F-8B95-041B12E72620}" srcOrd="1" destOrd="0" presId="urn:microsoft.com/office/officeart/2005/8/layout/chevron2"/>
    <dgm:cxn modelId="{2ADFC827-F0BD-4DEA-A652-32F5F08389BC}" type="presParOf" srcId="{A7B842A3-1376-4C8A-9460-3B1BA7C7A9FE}" destId="{BB8CECD6-6414-4138-9A81-F629CFCD4BB8}" srcOrd="5" destOrd="0" presId="urn:microsoft.com/office/officeart/2005/8/layout/chevron2"/>
    <dgm:cxn modelId="{F928C9B5-C399-4421-B689-0F8D695ECB55}" type="presParOf" srcId="{A7B842A3-1376-4C8A-9460-3B1BA7C7A9FE}" destId="{9B72E7B3-11BA-4D7B-BA8B-6F3FE576EB10}" srcOrd="6" destOrd="0" presId="urn:microsoft.com/office/officeart/2005/8/layout/chevron2"/>
    <dgm:cxn modelId="{AB78412E-BC1F-4C7D-AD36-FF340F0D9514}" type="presParOf" srcId="{9B72E7B3-11BA-4D7B-BA8B-6F3FE576EB10}" destId="{5B14D602-8297-447C-86F3-6704CF72424B}" srcOrd="0" destOrd="0" presId="urn:microsoft.com/office/officeart/2005/8/layout/chevron2"/>
    <dgm:cxn modelId="{E44CF680-2BD0-418B-9D65-FA05F213BE8C}" type="presParOf" srcId="{9B72E7B3-11BA-4D7B-BA8B-6F3FE576EB10}" destId="{7165E5EA-6B76-4DC9-9D68-9270D0F9E7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8AF23C-860E-42AE-87A2-D6BC15377FA4}">
      <dsp:nvSpPr>
        <dsp:cNvPr id="0" name=""/>
        <dsp:cNvSpPr/>
      </dsp:nvSpPr>
      <dsp:spPr>
        <a:xfrm>
          <a:off x="0" y="1033"/>
          <a:ext cx="8661400" cy="1224097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>
            <a:solidFill>
              <a:srgbClr val="2E3192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4107E3"/>
              </a:solidFill>
              <a:latin typeface="+mn-lt"/>
              <a:ea typeface="+mn-ea"/>
              <a:cs typeface="Aharoni" pitchFamily="2" charset="-79"/>
            </a:rPr>
            <a:t>Внесения сведений и </a:t>
          </a:r>
          <a:r>
            <a:rPr lang="ru-RU" sz="2400" b="1" kern="1200" dirty="0" smtClean="0">
              <a:solidFill>
                <a:srgbClr val="4107E3"/>
              </a:solidFill>
              <a:effectLst/>
              <a:latin typeface="+mn-lt"/>
              <a:ea typeface="Times New Roman"/>
              <a:cs typeface="Aharoni" pitchFamily="2" charset="-79"/>
            </a:rPr>
            <a:t>ведение </a:t>
          </a:r>
          <a:r>
            <a:rPr lang="ru-RU" sz="2400" b="1" kern="1200" dirty="0" smtClean="0">
              <a:solidFill>
                <a:srgbClr val="4107E3"/>
              </a:solidFill>
              <a:latin typeface="+mn-lt"/>
              <a:ea typeface="+mn-ea"/>
              <a:cs typeface="Aharoni" pitchFamily="2" charset="-79"/>
            </a:rPr>
            <a:t>региональной информационной системы</a:t>
          </a:r>
          <a:endParaRPr lang="ru-RU" sz="2400" kern="1200" dirty="0" smtClean="0">
            <a:solidFill>
              <a:srgbClr val="4107E3"/>
            </a:solidFill>
            <a:latin typeface="+mn-lt"/>
            <a:ea typeface="+mn-ea"/>
            <a:cs typeface="Aharoni" pitchFamily="2" charset="-79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rgbClr val="2E3192"/>
            </a:solidFill>
            <a:effectLst/>
            <a:latin typeface="Times New Roman"/>
            <a:ea typeface="Times New Roman"/>
            <a:cs typeface="Aharoni" pitchFamily="2" charset="-79"/>
          </a:endParaRPr>
        </a:p>
      </dsp:txBody>
      <dsp:txXfrm>
        <a:off x="0" y="1033"/>
        <a:ext cx="8661400" cy="1224097"/>
      </dsp:txXfrm>
    </dsp:sp>
    <dsp:sp modelId="{CF99A8EA-39A6-4D66-9808-09DDE118E282}">
      <dsp:nvSpPr>
        <dsp:cNvPr id="0" name=""/>
        <dsp:cNvSpPr/>
      </dsp:nvSpPr>
      <dsp:spPr>
        <a:xfrm>
          <a:off x="0" y="1268753"/>
          <a:ext cx="8661400" cy="983902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>
            <a:solidFill>
              <a:srgbClr val="2E3192"/>
            </a:solidFill>
            <a:latin typeface="Times New Roman" pitchFamily="18" charset="0"/>
            <a:ea typeface="+mn-ea"/>
            <a:cs typeface="Aharoni" pitchFamily="2" charset="-79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4107E3"/>
              </a:solidFill>
              <a:latin typeface="+mn-lt"/>
              <a:ea typeface="+mn-ea"/>
              <a:cs typeface="Aharoni" pitchFamily="2" charset="-79"/>
            </a:rPr>
            <a:t>Итоговое сочинение</a:t>
          </a:r>
          <a:r>
            <a:rPr lang="ru-RU" sz="2400" b="1" kern="1200" dirty="0" smtClean="0">
              <a:solidFill>
                <a:srgbClr val="4107E3"/>
              </a:solidFill>
              <a:latin typeface="+mn-lt"/>
              <a:ea typeface="+mn-ea"/>
              <a:cs typeface="Times New Roman" pitchFamily="18" charset="0"/>
            </a:rPr>
            <a:t> (изложение)</a:t>
          </a:r>
          <a:endParaRPr lang="ru-RU" sz="2400" b="1" kern="1200" dirty="0" smtClean="0">
            <a:solidFill>
              <a:srgbClr val="4107E3"/>
            </a:solidFill>
            <a:effectLst/>
            <a:latin typeface="+mn-lt"/>
            <a:ea typeface="Times New Roman"/>
            <a:cs typeface="Aharoni" pitchFamily="2" charset="-79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rgbClr val="2E3192"/>
            </a:solidFill>
            <a:latin typeface="Cambria" panose="02040503050406030204" pitchFamily="18" charset="0"/>
            <a:ea typeface="+mn-ea"/>
            <a:cs typeface="Aharoni" pitchFamily="2" charset="-79"/>
          </a:endParaRPr>
        </a:p>
      </dsp:txBody>
      <dsp:txXfrm>
        <a:off x="0" y="1268753"/>
        <a:ext cx="8661400" cy="983902"/>
      </dsp:txXfrm>
    </dsp:sp>
    <dsp:sp modelId="{A292FD56-9EB5-48D2-B586-A9CEE0230FF6}">
      <dsp:nvSpPr>
        <dsp:cNvPr id="0" name=""/>
        <dsp:cNvSpPr/>
      </dsp:nvSpPr>
      <dsp:spPr>
        <a:xfrm>
          <a:off x="0" y="2252417"/>
          <a:ext cx="8661400" cy="909122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107E3"/>
              </a:solidFill>
              <a:latin typeface="+mn-lt"/>
              <a:ea typeface="+mn-ea"/>
              <a:cs typeface="Aharoni" pitchFamily="2" charset="-79"/>
            </a:rPr>
            <a:t>Современные технологии ЕГЭ</a:t>
          </a:r>
          <a:endParaRPr lang="ru-RU" sz="2400" b="1" kern="1200" dirty="0">
            <a:solidFill>
              <a:srgbClr val="4107E3"/>
            </a:solidFill>
            <a:latin typeface="+mn-lt"/>
            <a:ea typeface="+mn-ea"/>
            <a:cs typeface="Aharoni" pitchFamily="2" charset="-79"/>
          </a:endParaRPr>
        </a:p>
      </dsp:txBody>
      <dsp:txXfrm>
        <a:off x="0" y="2252417"/>
        <a:ext cx="8661400" cy="909122"/>
      </dsp:txXfrm>
    </dsp:sp>
    <dsp:sp modelId="{52716CC8-A05F-41DD-A9D4-E3A19F5B0F9A}">
      <dsp:nvSpPr>
        <dsp:cNvPr id="0" name=""/>
        <dsp:cNvSpPr/>
      </dsp:nvSpPr>
      <dsp:spPr>
        <a:xfrm>
          <a:off x="0" y="3164941"/>
          <a:ext cx="8661400" cy="909122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>
            <a:solidFill>
              <a:srgbClr val="2E3192"/>
            </a:solidFill>
            <a:latin typeface="Times New Roman" pitchFamily="18" charset="0"/>
            <a:ea typeface="+mn-ea"/>
            <a:cs typeface="Aharoni" pitchFamily="2" charset="-79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4107E3"/>
              </a:solidFill>
              <a:latin typeface="+mn-lt"/>
              <a:ea typeface="+mn-ea"/>
              <a:cs typeface="Aharoni" pitchFamily="2" charset="-79"/>
            </a:rPr>
            <a:t>Запись ключей шифрования</a:t>
          </a:r>
          <a:endParaRPr lang="ru-RU" sz="2400" kern="1200" dirty="0" smtClean="0">
            <a:solidFill>
              <a:srgbClr val="4107E3"/>
            </a:solidFill>
            <a:latin typeface="+mn-lt"/>
            <a:ea typeface="+mn-ea"/>
            <a:cs typeface="Aharoni" pitchFamily="2" charset="-79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2E3192"/>
            </a:solidFill>
            <a:latin typeface="Times New Roman" pitchFamily="18" charset="0"/>
            <a:ea typeface="+mn-ea"/>
            <a:cs typeface="Aharoni" pitchFamily="2" charset="-79"/>
          </a:endParaRPr>
        </a:p>
      </dsp:txBody>
      <dsp:txXfrm>
        <a:off x="0" y="3164941"/>
        <a:ext cx="8661400" cy="909122"/>
      </dsp:txXfrm>
    </dsp:sp>
    <dsp:sp modelId="{0FC4675E-D0CF-4F8D-9392-9BB853F7F5A5}">
      <dsp:nvSpPr>
        <dsp:cNvPr id="0" name=""/>
        <dsp:cNvSpPr/>
      </dsp:nvSpPr>
      <dsp:spPr>
        <a:xfrm>
          <a:off x="0" y="4040883"/>
          <a:ext cx="8661400" cy="1323535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107E3"/>
              </a:solidFill>
              <a:effectLst/>
              <a:latin typeface="+mn-lt"/>
              <a:ea typeface="Times New Roman"/>
              <a:cs typeface="Aharoni" pitchFamily="2" charset="-79"/>
            </a:rPr>
            <a:t>Информационная безопасность</a:t>
          </a:r>
          <a:endParaRPr lang="ru-RU" sz="2400" b="1" kern="1200" dirty="0">
            <a:solidFill>
              <a:srgbClr val="4107E3"/>
            </a:solidFill>
            <a:latin typeface="+mn-lt"/>
            <a:ea typeface="+mn-ea"/>
            <a:cs typeface="Times New Roman" pitchFamily="18" charset="0"/>
          </a:endParaRPr>
        </a:p>
      </dsp:txBody>
      <dsp:txXfrm>
        <a:off x="0" y="4040883"/>
        <a:ext cx="8661400" cy="1323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AD12FC-393D-4746-A376-0C69DFEDEBBB}">
      <dsp:nvSpPr>
        <dsp:cNvPr id="0" name=""/>
        <dsp:cNvSpPr/>
      </dsp:nvSpPr>
      <dsp:spPr>
        <a:xfrm rot="5400000">
          <a:off x="-114554" y="115392"/>
          <a:ext cx="763695" cy="5345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4554" y="115392"/>
        <a:ext cx="763695" cy="534586"/>
      </dsp:txXfrm>
    </dsp:sp>
    <dsp:sp modelId="{596FF992-3198-438F-A2E8-56ADC0BB61F3}">
      <dsp:nvSpPr>
        <dsp:cNvPr id="0" name=""/>
        <dsp:cNvSpPr/>
      </dsp:nvSpPr>
      <dsp:spPr>
        <a:xfrm rot="5400000">
          <a:off x="3744019" y="-3208594"/>
          <a:ext cx="496402" cy="6915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Переход на высокотехнологичный ЕГЭ по всех ППЭ</a:t>
          </a:r>
          <a:endParaRPr lang="ru-RU" sz="1500" kern="1200" dirty="0"/>
        </a:p>
      </dsp:txBody>
      <dsp:txXfrm rot="5400000">
        <a:off x="3744019" y="-3208594"/>
        <a:ext cx="496402" cy="6915268"/>
      </dsp:txXfrm>
    </dsp:sp>
    <dsp:sp modelId="{21B5C088-1566-4D27-8BB2-424E79DD88BC}">
      <dsp:nvSpPr>
        <dsp:cNvPr id="0" name=""/>
        <dsp:cNvSpPr/>
      </dsp:nvSpPr>
      <dsp:spPr>
        <a:xfrm rot="5400000">
          <a:off x="-114554" y="720581"/>
          <a:ext cx="763695" cy="5345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4554" y="720581"/>
        <a:ext cx="763695" cy="534586"/>
      </dsp:txXfrm>
    </dsp:sp>
    <dsp:sp modelId="{AAAC2019-0AE0-4908-9C9C-3306E65A0B75}">
      <dsp:nvSpPr>
        <dsp:cNvPr id="0" name=""/>
        <dsp:cNvSpPr/>
      </dsp:nvSpPr>
      <dsp:spPr>
        <a:xfrm rot="5400000">
          <a:off x="3744019" y="-2603406"/>
          <a:ext cx="496402" cy="6915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Обучение всех категорий специалистов, участвующих в реализации оценочных процедур в условиях внедрения новых технологий</a:t>
          </a:r>
          <a:endParaRPr lang="ru-RU" sz="1500" kern="1200" dirty="0"/>
        </a:p>
      </dsp:txBody>
      <dsp:txXfrm rot="5400000">
        <a:off x="3744019" y="-2603406"/>
        <a:ext cx="496402" cy="6915268"/>
      </dsp:txXfrm>
    </dsp:sp>
    <dsp:sp modelId="{0B8C1485-0988-4129-A91E-1101E4B475DE}">
      <dsp:nvSpPr>
        <dsp:cNvPr id="0" name=""/>
        <dsp:cNvSpPr/>
      </dsp:nvSpPr>
      <dsp:spPr>
        <a:xfrm rot="5400000">
          <a:off x="-114554" y="1325769"/>
          <a:ext cx="763695" cy="5345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4554" y="1325769"/>
        <a:ext cx="763695" cy="534586"/>
      </dsp:txXfrm>
    </dsp:sp>
    <dsp:sp modelId="{F32484AA-EE2E-410F-8B95-041B12E72620}">
      <dsp:nvSpPr>
        <dsp:cNvPr id="0" name=""/>
        <dsp:cNvSpPr/>
      </dsp:nvSpPr>
      <dsp:spPr>
        <a:xfrm rot="5400000">
          <a:off x="3744019" y="-1998217"/>
          <a:ext cx="496402" cy="6915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Адресная методическая поддержка педагогов ОО со стабильно низкими результатами ЕГЭ</a:t>
          </a:r>
          <a:endParaRPr lang="ru-RU" sz="1500" kern="1200" dirty="0"/>
        </a:p>
      </dsp:txBody>
      <dsp:txXfrm rot="5400000">
        <a:off x="3744019" y="-1998217"/>
        <a:ext cx="496402" cy="6915268"/>
      </dsp:txXfrm>
    </dsp:sp>
    <dsp:sp modelId="{5B14D602-8297-447C-86F3-6704CF72424B}">
      <dsp:nvSpPr>
        <dsp:cNvPr id="0" name=""/>
        <dsp:cNvSpPr/>
      </dsp:nvSpPr>
      <dsp:spPr>
        <a:xfrm rot="5400000">
          <a:off x="-114554" y="1930958"/>
          <a:ext cx="763695" cy="53458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4554" y="1930958"/>
        <a:ext cx="763695" cy="534586"/>
      </dsp:txXfrm>
    </dsp:sp>
    <dsp:sp modelId="{7165E5EA-6B76-4DC9-9D68-9270D0F9E774}">
      <dsp:nvSpPr>
        <dsp:cNvPr id="0" name=""/>
        <dsp:cNvSpPr/>
      </dsp:nvSpPr>
      <dsp:spPr>
        <a:xfrm rot="5400000">
          <a:off x="3744019" y="-1393028"/>
          <a:ext cx="496402" cy="6915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Реализация дифференцированного подхода в преподавании для обучающихся с разным уровнем подготовки</a:t>
          </a:r>
          <a:endParaRPr lang="ru-RU" sz="1500" kern="1200" dirty="0"/>
        </a:p>
      </dsp:txBody>
      <dsp:txXfrm rot="5400000">
        <a:off x="3744019" y="-1393028"/>
        <a:ext cx="496402" cy="691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52A1D5-158D-4652-816E-AA23DDA5A51C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DA2D9D-3F2E-4335-AA6C-3DE4F86D1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0D8638-B849-4571-AE8E-6C0640B5B394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595B9-495F-4CD6-859A-1A887AA90CB9}" type="slidenum">
              <a:rPr lang="ru-RU" smtClean="0">
                <a:cs typeface="Arial" charset="0"/>
              </a:rPr>
              <a:pPr/>
              <a:t>19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476E29-C465-48CD-82F2-4298BD72FA44}" type="slidenum">
              <a:rPr lang="ru-RU" smtClean="0">
                <a:cs typeface="Arial" charset="0"/>
              </a:rPr>
              <a:pPr/>
              <a:t>20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18E41C-F1EC-4685-B404-1CF0E901E551}" type="slidenum">
              <a:rPr lang="ru-RU" smtClean="0">
                <a:cs typeface="Arial" charset="0"/>
              </a:rPr>
              <a:pPr/>
              <a:t>32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CED7A8-4B6C-4C6F-90EC-EFF37527CC68}" type="slidenum">
              <a:rPr lang="ru-RU" smtClean="0">
                <a:cs typeface="Arial" charset="0"/>
              </a:rPr>
              <a:pPr/>
              <a:t>40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7BD7F3-1CDA-41BF-AA3B-2CDC298753DC}" type="slidenum">
              <a:rPr lang="ru-RU" smtClean="0">
                <a:cs typeface="Arial" charset="0"/>
              </a:rPr>
              <a:pPr/>
              <a:t>41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8E6D1A-36EF-466B-8CF2-828B8DF521FF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/>
              <a:t>43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26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6600"/>
            <a:ext cx="4897437" cy="3673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445B4C-E818-4E0F-82DE-7B0EECFC01FC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B106E2-1257-4B39-96F1-B8AD665038B3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750EF4-681E-486D-A651-969E4AF38911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5600CF-35EE-4B2F-9332-723681837436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86FB49-7E4D-40E4-910B-5782FBF8A832}" type="slidenum">
              <a:rPr lang="ru-RU" altLang="ru-RU" smtClean="0">
                <a:cs typeface="Arial" charset="0"/>
              </a:rPr>
              <a:pPr/>
              <a:t>13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88015E-574B-497D-8EB3-534E8AD710C8}" type="slidenum">
              <a:rPr lang="ru-RU" altLang="ru-RU" smtClean="0">
                <a:cs typeface="Arial" charset="0"/>
              </a:rPr>
              <a:pPr/>
              <a:t>16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Заполняется организатором в кабинете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327699-164E-40D4-8B84-470FAC32F6C1}" type="slidenum">
              <a:rPr lang="ru-RU" smtClean="0">
                <a:cs typeface="Arial" charset="0"/>
              </a:rPr>
              <a:pPr/>
              <a:t>17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057AE1-B3CB-43C8-ADFA-9A86DB1B111C}" type="slidenum">
              <a:rPr lang="ru-RU" smtClean="0">
                <a:cs typeface="Arial" charset="0"/>
              </a:rPr>
              <a:pPr/>
              <a:t>18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90AAAA7-9A1D-4349-B706-9E07E34673BF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C599CC-EA36-4650-AAF8-BEA8B4078B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04E32D7-D8E3-40D6-A7B0-7BB1B32D3894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04258C6-B822-4FF9-A9DD-03DD97CFC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940E91A-D272-4C93-86AB-85671DEA5E08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B50B9E-7711-4912-849D-229399CACC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Rectangl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  <a:extLst/>
          </a:lstStyle>
          <a:p>
            <a:pPr>
              <a:defRPr/>
            </a:pPr>
            <a:fld id="{E4606EA6-EFEA-4C30-9264-4F9291A5780D}" type="datetime1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09ABF3-64EF-42E9-845D-56153F118D07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2700"/>
            <a:ext cx="96996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-304800"/>
            <a:ext cx="6073140" cy="1293028"/>
          </a:xfrm>
        </p:spPr>
        <p:txBody>
          <a:bodyPr>
            <a:normAutofit/>
          </a:bodyPr>
          <a:lstStyle>
            <a:lvl1pPr algn="r">
              <a:defRPr sz="2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7B291-0844-4DEF-9A5D-8618392BBE73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05F3-2D27-43C6-87CB-75B5F05F6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29B8625-E2D1-4AA3-80FA-5127E65D9524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8E69BD-74B2-413F-B4C5-BC0F2B9715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B152CD6-7DB4-4EE9-99CC-91122C33AAB0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B19C28-3260-4420-B34E-9FF1EA6E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7CE3FF3-80C1-4A5A-BA58-697FBEA6579B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A95ED2-766E-45AF-A22E-84BBDF9439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D633142-B45D-44E5-BB5C-B4925D03A7B0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0B5E51C-B3B2-4BF6-9ABE-09C8D9D0CE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51155F7-AAD8-4476-A592-CB52D610A3F4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A8335C9-6595-4770-9215-558EC3EFB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AE5E9EF-B24F-4FC8-8462-F33B125D02D9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C90AB75-C33F-49D0-9992-27116F7BC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16DAAA6-7200-4417-BA20-0B17D339386F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E320BF7-F13F-4EA3-957F-D1A59C842F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E2587C-6B36-4322-8240-D69A352BD56B}" type="datetime8">
              <a:rPr lang="ru-RU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Приглашаем Вас посетить обновленный сайт НИРО  www.niro.nnov.ru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9DF7E6-B3D9-4377-9EC4-79C1FB5EE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ransition spd="slow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НИ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42875"/>
            <a:ext cx="9747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2000" y="2514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Организационно-технологическое обеспечение государственной итоговой аттестации </a:t>
            </a:r>
            <a:br>
              <a:rPr lang="ru-RU" sz="4000" b="1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2017-2018 учебном году</a:t>
            </a:r>
            <a:r>
              <a:rPr lang="ru-RU" b="1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447800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И.Н. </a:t>
            </a:r>
            <a:r>
              <a:rPr lang="ru-RU" dirty="0" err="1" smtClean="0">
                <a:solidFill>
                  <a:srgbClr val="C00000"/>
                </a:solidFill>
              </a:rPr>
              <a:t>Замыслова</a:t>
            </a:r>
            <a:endParaRPr lang="ru-RU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cap="all" spc="1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cap="all" spc="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29.11.2017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stikhomirov\Desktop\Бланки сочинения 2018 версия 1 6 ЧБ_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66800" y="990600"/>
            <a:ext cx="3455988" cy="52959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stikhomirov\Desktop\Бланки сочинения 2018 версия 1 6 ЧБ_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39432" b="55129"/>
          <a:stretch>
            <a:fillRect/>
          </a:stretch>
        </p:blipFill>
        <p:spPr bwMode="auto">
          <a:xfrm>
            <a:off x="3519488" y="1871663"/>
            <a:ext cx="5427662" cy="45243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stikhomirov\Desktop\Бланки сочинения 2018 версия 1 6 ЧБ_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86538" t="38072" b="55129"/>
          <a:stretch>
            <a:fillRect/>
          </a:stretch>
        </p:blipFill>
        <p:spPr bwMode="auto">
          <a:xfrm>
            <a:off x="5513388" y="2735263"/>
            <a:ext cx="1119187" cy="865187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Users\stikhomirov\Desktop\Бланки сочинения 2018 версия 1 6 ЧБ_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7692" t="85662" r="69231" b="6180"/>
          <a:stretch>
            <a:fillRect/>
          </a:stretch>
        </p:blipFill>
        <p:spPr bwMode="auto">
          <a:xfrm>
            <a:off x="5537200" y="3922713"/>
            <a:ext cx="2162175" cy="117157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stikhomirov\Desktop\Бланки сочинения 2018 версия 1 6 ЧБ_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34615" t="87022" r="38462" b="6179"/>
          <a:stretch>
            <a:fillRect/>
          </a:stretch>
        </p:blipFill>
        <p:spPr bwMode="auto">
          <a:xfrm>
            <a:off x="5522913" y="5489575"/>
            <a:ext cx="2190750" cy="8477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Блок-схема: процесс 11"/>
          <p:cNvSpPr/>
          <p:nvPr/>
        </p:nvSpPr>
        <p:spPr>
          <a:xfrm>
            <a:off x="1127125" y="3095625"/>
            <a:ext cx="3322638" cy="288925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054475" y="3024188"/>
            <a:ext cx="461963" cy="357187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327150" y="5545138"/>
            <a:ext cx="793750" cy="431800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257425" y="5576888"/>
            <a:ext cx="930275" cy="388937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>
            <a:stCxn id="12" idx="0"/>
          </p:cNvCxnSpPr>
          <p:nvPr/>
        </p:nvCxnSpPr>
        <p:spPr>
          <a:xfrm flipV="1">
            <a:off x="2789238" y="2305050"/>
            <a:ext cx="730250" cy="7905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3" idx="3"/>
            <a:endCxn id="9" idx="1"/>
          </p:cNvCxnSpPr>
          <p:nvPr/>
        </p:nvCxnSpPr>
        <p:spPr>
          <a:xfrm flipV="1">
            <a:off x="4516438" y="3167063"/>
            <a:ext cx="996950" cy="365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5" idx="3"/>
          </p:cNvCxnSpPr>
          <p:nvPr/>
        </p:nvCxnSpPr>
        <p:spPr>
          <a:xfrm flipV="1">
            <a:off x="3187700" y="5724525"/>
            <a:ext cx="2317750" cy="476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0"/>
            <a:endCxn id="10" idx="1"/>
          </p:cNvCxnSpPr>
          <p:nvPr/>
        </p:nvCxnSpPr>
        <p:spPr>
          <a:xfrm flipV="1">
            <a:off x="1724025" y="4508500"/>
            <a:ext cx="3813175" cy="10366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Прямоугольник 23"/>
          <p:cNvSpPr>
            <a:spLocks noChangeArrowheads="1"/>
          </p:cNvSpPr>
          <p:nvPr/>
        </p:nvSpPr>
        <p:spPr bwMode="auto">
          <a:xfrm>
            <a:off x="6643688" y="2879725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Удалено поле</a:t>
            </a:r>
          </a:p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«Пол»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569" name="Прямоугольник 24"/>
          <p:cNvSpPr>
            <a:spLocks noChangeArrowheads="1"/>
          </p:cNvSpPr>
          <p:nvPr/>
        </p:nvSpPr>
        <p:spPr bwMode="auto">
          <a:xfrm>
            <a:off x="5846763" y="5084763"/>
            <a:ext cx="1885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Новые метки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570" name="Прямоугольник 25"/>
          <p:cNvSpPr>
            <a:spLocks noChangeArrowheads="1"/>
          </p:cNvSpPr>
          <p:nvPr/>
        </p:nvSpPr>
        <p:spPr bwMode="auto">
          <a:xfrm>
            <a:off x="4716463" y="1154113"/>
            <a:ext cx="3824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Обновленные поля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серии и номера документа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571" name="Заголовок 26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19900" cy="5334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4107E3"/>
                </a:solidFill>
              </a:rPr>
              <a:t>Бланк регистрации итогового сочинения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-9525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4107E3"/>
                </a:solidFill>
                <a:latin typeface="+mj-lt"/>
                <a:cs typeface="Arial" panose="020B0604020202020204" pitchFamily="34" charset="0"/>
              </a:rPr>
              <a:t>Бланк записи итогового сочинения</a:t>
            </a:r>
            <a:endParaRPr lang="ru-RU" sz="2400" b="1" dirty="0">
              <a:solidFill>
                <a:srgbClr val="4107E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2" name="Picture 20" descr="C:\Users\stikhomirov\Desktop\EGE14_Soch0045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3400"/>
            <a:ext cx="4114800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1" name="Прямоугольник 12"/>
          <p:cNvSpPr>
            <a:spLocks noChangeArrowheads="1"/>
          </p:cNvSpPr>
          <p:nvPr/>
        </p:nvSpPr>
        <p:spPr bwMode="auto">
          <a:xfrm>
            <a:off x="228600" y="5943600"/>
            <a:ext cx="8648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lvl="2" indent="-179388" algn="just">
              <a:spcAft>
                <a:spcPts val="1200"/>
              </a:spcAft>
              <a:buSzPct val="150000"/>
              <a:buFont typeface="Verdana" pitchFamily="34" charset="0"/>
              <a:buChar char="‒"/>
            </a:pPr>
            <a:r>
              <a:rPr lang="ru-RU" altLang="ru-RU" sz="1900" b="1">
                <a:solidFill>
                  <a:srgbClr val="2333CD"/>
                </a:solidFill>
                <a:latin typeface="Times New Roman" pitchFamily="18" charset="0"/>
                <a:cs typeface="Times New Roman" pitchFamily="18" charset="0"/>
              </a:rPr>
              <a:t>Формат бланка: А4</a:t>
            </a:r>
          </a:p>
          <a:p>
            <a:pPr marL="357188" lvl="2" indent="-179388" algn="just">
              <a:spcAft>
                <a:spcPts val="1200"/>
              </a:spcAft>
              <a:buSzPct val="150000"/>
              <a:buFont typeface="Verdana" pitchFamily="34" charset="0"/>
              <a:buChar char="‒"/>
            </a:pPr>
            <a:r>
              <a:rPr lang="ru-RU" altLang="ru-RU" sz="1900" b="1">
                <a:solidFill>
                  <a:srgbClr val="2333CD"/>
                </a:solidFill>
                <a:latin typeface="Times New Roman" pitchFamily="18" charset="0"/>
                <a:cs typeface="Times New Roman" pitchFamily="18" charset="0"/>
              </a:rPr>
              <a:t>Печать бланков сочинения с использованием ПО Планирование ГИА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0"/>
            <a:ext cx="8072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defRPr/>
            </a:pPr>
            <a:r>
              <a:rPr lang="ru-RU" sz="2400" b="1" dirty="0">
                <a:solidFill>
                  <a:srgbClr val="4107E3"/>
                </a:solidFill>
                <a:latin typeface="+mj-lt"/>
                <a:ea typeface="Calibri" pitchFamily="34" charset="0"/>
                <a:cs typeface="Times New Roman" pitchFamily="18" charset="0"/>
              </a:rPr>
              <a:t>Итоговое сочинение (изложение)</a:t>
            </a:r>
          </a:p>
          <a:p>
            <a:pPr indent="449263" algn="ctr">
              <a:defRPr/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ctr">
              <a:defRPr/>
            </a:pPr>
            <a:r>
              <a:rPr lang="ru-RU" b="1" dirty="0">
                <a:solidFill>
                  <a:srgbClr val="0033CC"/>
                </a:solidFill>
                <a:latin typeface="+mn-lt"/>
                <a:ea typeface="Calibri" pitchFamily="34" charset="0"/>
                <a:cs typeface="Times New Roman" pitchFamily="18" charset="0"/>
              </a:rPr>
              <a:t>Корректное распределение участников ИС(И) по помещениям, выделенным для проведения ИС(И) в случае, если </a:t>
            </a:r>
            <a:r>
              <a:rPr lang="ru-RU" b="1" u="sng" dirty="0">
                <a:solidFill>
                  <a:srgbClr val="0033CC"/>
                </a:solidFill>
                <a:latin typeface="+mn-lt"/>
                <a:ea typeface="Calibri" pitchFamily="34" charset="0"/>
                <a:cs typeface="Times New Roman" pitchFamily="18" charset="0"/>
              </a:rPr>
              <a:t>фактическое место сдачи отличается  от места регистрации участника в РИС (сдает на дому, в больнице, в тюрьме)</a:t>
            </a:r>
            <a:r>
              <a:rPr lang="ru-RU" b="1" dirty="0">
                <a:solidFill>
                  <a:srgbClr val="0033CC"/>
                </a:solidFill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33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75" y="1752600"/>
            <a:ext cx="8001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ru-RU" sz="1600" b="1" dirty="0">
                <a:solidFill>
                  <a:srgbClr val="0033CC"/>
                </a:solidFill>
                <a:latin typeface="+mn-lt"/>
                <a:ea typeface="Calibri" pitchFamily="34" charset="0"/>
                <a:cs typeface="Times New Roman" pitchFamily="18" charset="0"/>
              </a:rPr>
              <a:t>В данном случае фактическое место сдачи ИС(И) вносится в РИС в справочник образовательных организаций с признаком «специальный пункт сдачи сочинения (изложения)». </a:t>
            </a:r>
          </a:p>
          <a:p>
            <a:pPr indent="449263">
              <a:defRPr/>
            </a:pPr>
            <a:r>
              <a:rPr lang="ru-RU" b="1" dirty="0">
                <a:solidFill>
                  <a:srgbClr val="0033CC"/>
                </a:solidFill>
                <a:latin typeface="+mn-lt"/>
                <a:ea typeface="Calibri" pitchFamily="34" charset="0"/>
                <a:cs typeface="Times New Roman" pitchFamily="18" charset="0"/>
              </a:rPr>
              <a:t>В таком случае на бланке регистрации участника ИС(И) поля «код ОО» и «место проведения» будут различаться:</a:t>
            </a:r>
            <a:endParaRPr lang="ru-RU" sz="2000" b="1" dirty="0">
              <a:solidFill>
                <a:srgbClr val="0033CC"/>
              </a:solidFill>
              <a:latin typeface="+mn-lt"/>
              <a:cs typeface="Arial" pitchFamily="34" charset="0"/>
            </a:endParaRPr>
          </a:p>
          <a:p>
            <a:pPr indent="449263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286125"/>
            <a:ext cx="6429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85813" y="5357813"/>
            <a:ext cx="8358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endParaRPr lang="ru-RU" sz="1600" b="1" u="sng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indent="449263">
              <a:defRPr/>
            </a:pPr>
            <a:r>
              <a:rPr lang="ru-RU" sz="2000" b="1" u="sng" dirty="0">
                <a:solidFill>
                  <a:srgbClr val="0033CC"/>
                </a:solidFill>
                <a:latin typeface="+mn-lt"/>
                <a:ea typeface="Calibri" pitchFamily="34" charset="0"/>
                <a:cs typeface="Times New Roman" pitchFamily="18" charset="0"/>
              </a:rPr>
              <a:t>На конверте из аудитории </a:t>
            </a:r>
          </a:p>
          <a:p>
            <a:pPr indent="449263">
              <a:defRPr/>
            </a:pPr>
            <a:r>
              <a:rPr lang="ru-RU" sz="2000" b="1" u="sng" dirty="0">
                <a:solidFill>
                  <a:srgbClr val="0033CC"/>
                </a:solidFill>
                <a:latin typeface="+mn-lt"/>
                <a:ea typeface="Calibri" pitchFamily="34" charset="0"/>
                <a:cs typeface="Times New Roman" pitchFamily="18" charset="0"/>
              </a:rPr>
              <a:t>необходимо указывать код ОО – фактическое место проведения</a:t>
            </a:r>
            <a:r>
              <a:rPr lang="ru-RU" sz="2000" dirty="0">
                <a:solidFill>
                  <a:srgbClr val="0033CC"/>
                </a:solidFill>
                <a:latin typeface="+mn-lt"/>
                <a:ea typeface="Calibri" pitchFamily="34" charset="0"/>
                <a:cs typeface="Times New Roman" pitchFamily="18" charset="0"/>
              </a:rPr>
              <a:t>:      </a:t>
            </a:r>
            <a:endParaRPr lang="ru-RU" sz="2000" dirty="0">
              <a:solidFill>
                <a:srgbClr val="0033CC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00800" y="5638800"/>
          <a:ext cx="2148840" cy="385572"/>
        </p:xfrm>
        <a:graphic>
          <a:graphicData uri="http://schemas.openxmlformats.org/drawingml/2006/table">
            <a:tbl>
              <a:tblPr/>
              <a:tblGrid>
                <a:gridCol w="339090"/>
                <a:gridCol w="361950"/>
                <a:gridCol w="361950"/>
                <a:gridCol w="361950"/>
                <a:gridCol w="361950"/>
                <a:gridCol w="361950"/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4929188" y="4071938"/>
            <a:ext cx="1643062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50" y="4071938"/>
            <a:ext cx="1643063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4800" y="76200"/>
            <a:ext cx="84963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4107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Порядок проверки и оценивания</a:t>
            </a: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755650" y="965200"/>
            <a:ext cx="78486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lvl="2" indent="-342900" algn="ctr">
              <a:spcAft>
                <a:spcPts val="1200"/>
              </a:spcAft>
              <a:buClr>
                <a:srgbClr val="2333CD"/>
              </a:buClr>
              <a:buSzPct val="150000"/>
              <a:defRPr/>
            </a:pPr>
            <a:r>
              <a:rPr lang="ru-RU" sz="2400" b="1" u="sng" dirty="0">
                <a:solidFill>
                  <a:srgbClr val="4107E3"/>
                </a:solidFill>
                <a:latin typeface="+mj-lt"/>
                <a:cs typeface="Times New Roman" pitchFamily="18" charset="0"/>
              </a:rPr>
              <a:t>Требования:</a:t>
            </a:r>
          </a:p>
          <a:p>
            <a:pPr marL="814388" lvl="3" indent="-342900">
              <a:spcAft>
                <a:spcPts val="1200"/>
              </a:spcAft>
              <a:buClr>
                <a:srgbClr val="2333CD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Объем итогового сочинения (изложения).</a:t>
            </a:r>
          </a:p>
          <a:p>
            <a:pPr marL="814388" lvl="3" indent="-342900">
              <a:spcAft>
                <a:spcPts val="1200"/>
              </a:spcAft>
              <a:buClr>
                <a:srgbClr val="2333CD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Самостоятельность написания итогового сочинения (изложения).</a:t>
            </a:r>
          </a:p>
          <a:p>
            <a:pPr marL="357188" lvl="2" indent="-342900" algn="ctr">
              <a:spcAft>
                <a:spcPts val="1200"/>
              </a:spcAft>
              <a:buClr>
                <a:srgbClr val="2333CD"/>
              </a:buClr>
              <a:buSzPct val="150000"/>
              <a:defRPr/>
            </a:pPr>
            <a:r>
              <a:rPr lang="ru-RU" sz="2400" b="1" u="sng" dirty="0">
                <a:solidFill>
                  <a:srgbClr val="4107E3"/>
                </a:solidFill>
                <a:latin typeface="+mj-lt"/>
                <a:cs typeface="Times New Roman" pitchFamily="18" charset="0"/>
              </a:rPr>
              <a:t>Оценивание:</a:t>
            </a:r>
          </a:p>
          <a:p>
            <a:pPr marL="814388" lvl="3" indent="-342900" algn="just">
              <a:spcAft>
                <a:spcPts val="1200"/>
              </a:spcAft>
              <a:buClr>
                <a:srgbClr val="2333CD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Соответствие теме.</a:t>
            </a:r>
          </a:p>
          <a:p>
            <a:pPr marL="814388" lvl="3" indent="-342900" algn="just">
              <a:spcAft>
                <a:spcPts val="1200"/>
              </a:spcAft>
              <a:buClr>
                <a:srgbClr val="2333CD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Аргументация. Привлечение литературного материала.</a:t>
            </a:r>
          </a:p>
          <a:p>
            <a:pPr marL="814388" lvl="3" indent="-342900" algn="just">
              <a:spcAft>
                <a:spcPts val="1200"/>
              </a:spcAft>
              <a:buClr>
                <a:srgbClr val="2333CD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Композиция и логика рассуждения.</a:t>
            </a:r>
          </a:p>
          <a:p>
            <a:pPr marL="814388" lvl="3" indent="-342900" algn="just">
              <a:spcAft>
                <a:spcPts val="1200"/>
              </a:spcAft>
              <a:buClr>
                <a:srgbClr val="2333CD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Качество письменной речи.</a:t>
            </a:r>
          </a:p>
          <a:p>
            <a:pPr marL="814388" lvl="3" indent="-342900" algn="just">
              <a:spcAft>
                <a:spcPts val="0"/>
              </a:spcAft>
              <a:buClr>
                <a:srgbClr val="2333CD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Грамотность.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0"/>
            <a:ext cx="8216900" cy="901700"/>
          </a:xfrm>
        </p:spPr>
        <p:txBody>
          <a:bodyPr rtlCol="0"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 smtClean="0">
                <a:solidFill>
                  <a:srgbClr val="4107E3"/>
                </a:solidFill>
                <a:latin typeface="Cambria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4107E3"/>
                </a:solidFill>
                <a:latin typeface="Cambria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4107E3"/>
                </a:solidFill>
                <a:ea typeface="Cambria Math" pitchFamily="18" charset="0"/>
                <a:cs typeface="Times New Roman" pitchFamily="18" charset="0"/>
              </a:rPr>
              <a:t>Сопроводительный бланк на упаковке из аудитории</a:t>
            </a:r>
            <a:endParaRPr lang="ru-RU" sz="2400" dirty="0">
              <a:solidFill>
                <a:srgbClr val="4107E3"/>
              </a:solidFill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>
          <a:xfrm>
            <a:off x="508000" y="1562100"/>
            <a:ext cx="8216900" cy="4940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087438"/>
          <a:ext cx="8521700" cy="546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977"/>
                <a:gridCol w="1854723"/>
              </a:tblGrid>
              <a:tr h="84204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район/ городской округ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6248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Код и наименование образовательной организации  (место сдачи итогового сочинения (изложения)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83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Номер аудитории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83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74027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бланков всего (включая дополнительные бланки)</a:t>
                      </a:r>
                      <a:endParaRPr lang="ru-RU" sz="24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83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4204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Подпись организатора аудитории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16900" cy="1066800"/>
          </a:xfrm>
        </p:spPr>
        <p:txBody>
          <a:bodyPr rtlCol="0"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rgbClr val="4107E3"/>
                </a:solidFill>
                <a:cs typeface="Times New Roman" pitchFamily="18" charset="0"/>
              </a:rPr>
              <a:t>Сопроводительный бланк </a:t>
            </a:r>
            <a:br>
              <a:rPr lang="ru-RU" sz="2800" dirty="0" smtClean="0">
                <a:solidFill>
                  <a:srgbClr val="4107E3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4107E3"/>
                </a:solidFill>
                <a:cs typeface="Times New Roman" pitchFamily="18" charset="0"/>
              </a:rPr>
              <a:t>на упаковке из образовательной организации</a:t>
            </a:r>
            <a:endParaRPr lang="ru-RU" sz="2800" dirty="0">
              <a:solidFill>
                <a:srgbClr val="4107E3"/>
              </a:solidFill>
              <a:cs typeface="Times New Roman" pitchFamily="18" charset="0"/>
            </a:endParaRP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>
          <a:xfrm>
            <a:off x="508000" y="1562100"/>
            <a:ext cx="8216900" cy="4940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8000" y="1524000"/>
          <a:ext cx="8216900" cy="49024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56300"/>
                <a:gridCol w="2260600"/>
              </a:tblGrid>
              <a:tr h="4808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Муниципальный район/ городской округ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86556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Наименование образовательной организации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12849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Количество упаковок</a:t>
                      </a:r>
                      <a:r>
                        <a:rPr lang="ru-RU" sz="2400" b="1" baseline="0" dirty="0" smtClean="0"/>
                        <a:t> из всех аудиторий, задействованных на итоговом сочинении (изложении)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9216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Количество участников итогового сочинения (изложения)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134938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Подпись руководителя образовательной организации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762000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4107E3"/>
                </a:solidFill>
                <a:cs typeface="Times New Roman" pitchFamily="18" charset="0"/>
              </a:rPr>
              <a:t>Отчетные формы по проведению итогового сочинения (изложения), предоставляемые в РЦОИ</a:t>
            </a:r>
            <a:endParaRPr lang="ru-RU" sz="2000" dirty="0">
              <a:solidFill>
                <a:srgbClr val="4107E3"/>
              </a:solidFill>
              <a:cs typeface="Times New Roman" pitchFamily="18" charset="0"/>
            </a:endParaRPr>
          </a:p>
        </p:txBody>
      </p:sp>
      <p:sp>
        <p:nvSpPr>
          <p:cNvPr id="43011" name="Текст 2"/>
          <p:cNvSpPr>
            <a:spLocks noGrp="1"/>
          </p:cNvSpPr>
          <p:nvPr>
            <p:ph type="body" idx="1"/>
          </p:nvPr>
        </p:nvSpPr>
        <p:spPr>
          <a:xfrm>
            <a:off x="495300" y="1524000"/>
            <a:ext cx="8229600" cy="4876800"/>
          </a:xfrm>
        </p:spPr>
        <p:txBody>
          <a:bodyPr rtlCol="0">
            <a:normAutofit fontScale="85000" lnSpcReduction="10000"/>
          </a:bodyPr>
          <a:lstStyle/>
          <a:p>
            <a:pPr indent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ИС – 05 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Ведомость проведения итогового сочинения (изложения) в учебном кабинете ОО (месте проведения) </a:t>
            </a:r>
          </a:p>
          <a:p>
            <a:pPr indent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ИС – 06 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Протокол проверки итогового сочинения (изложения) </a:t>
            </a:r>
          </a:p>
          <a:p>
            <a:pPr indent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ИС – 07 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Ведомость коррекции персональных данных участников итогового сочинения (изложения) (при наличии)</a:t>
            </a:r>
          </a:p>
          <a:p>
            <a:pPr indent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ИС – 08 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Акт о досрочном завершении написания итогового сочинения (изложения) при уважительных причинах (при наличии)</a:t>
            </a:r>
          </a:p>
          <a:p>
            <a:pPr indent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ИС – 09  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Акт об удалении участника итогового сочинения (изложения)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0825" y="76200"/>
            <a:ext cx="8713788" cy="5222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2" indent="-457200" algn="ctr" fontAlgn="auto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sz="2800" b="1" dirty="0">
                <a:solidFill>
                  <a:srgbClr val="4107E3"/>
                </a:solidFill>
                <a:latin typeface="+mj-lt"/>
                <a:cs typeface="Times New Roman" pitchFamily="18" charset="0"/>
              </a:rPr>
              <a:t>Формирование отчетности ИС - 05</a:t>
            </a: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294688" y="6764338"/>
            <a:ext cx="762000" cy="187325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8F4639-87A1-4BEA-A591-472A7191CAA2}" type="slidenum">
              <a:rPr lang="ru-RU" sz="1600" b="1">
                <a:solidFill>
                  <a:schemeClr val="bg1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8200" y="609600"/>
          <a:ext cx="7696197" cy="6096000"/>
        </p:xfrm>
        <a:graphic>
          <a:graphicData uri="http://schemas.openxmlformats.org/drawingml/2006/table">
            <a:tbl>
              <a:tblPr/>
              <a:tblGrid>
                <a:gridCol w="168688"/>
                <a:gridCol w="40898"/>
                <a:gridCol w="166585"/>
                <a:gridCol w="62147"/>
                <a:gridCol w="97662"/>
                <a:gridCol w="40898"/>
                <a:gridCol w="50010"/>
                <a:gridCol w="40898"/>
                <a:gridCol w="165729"/>
                <a:gridCol w="165729"/>
                <a:gridCol w="165729"/>
                <a:gridCol w="40898"/>
                <a:gridCol w="62147"/>
                <a:gridCol w="193220"/>
                <a:gridCol w="204202"/>
                <a:gridCol w="193221"/>
                <a:gridCol w="204202"/>
                <a:gridCol w="133175"/>
                <a:gridCol w="44391"/>
                <a:gridCol w="195323"/>
                <a:gridCol w="97662"/>
                <a:gridCol w="50010"/>
                <a:gridCol w="50010"/>
                <a:gridCol w="213080"/>
                <a:gridCol w="523820"/>
                <a:gridCol w="239714"/>
                <a:gridCol w="452794"/>
                <a:gridCol w="452794"/>
                <a:gridCol w="497185"/>
                <a:gridCol w="50010"/>
                <a:gridCol w="153892"/>
                <a:gridCol w="165729"/>
                <a:gridCol w="133175"/>
                <a:gridCol w="40898"/>
                <a:gridCol w="372889"/>
                <a:gridCol w="62147"/>
                <a:gridCol w="133175"/>
                <a:gridCol w="165729"/>
                <a:gridCol w="97662"/>
                <a:gridCol w="62147"/>
                <a:gridCol w="97662"/>
                <a:gridCol w="62147"/>
                <a:gridCol w="97662"/>
                <a:gridCol w="62147"/>
                <a:gridCol w="165729"/>
                <a:gridCol w="165729"/>
                <a:gridCol w="97662"/>
                <a:gridCol w="497185"/>
              </a:tblGrid>
              <a:tr h="27916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(регион)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(код МСУ)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(код ОО(места проведения)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(вид работы)</a:t>
                      </a: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(дата пров.: число-месяц-год)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82">
                <a:tc gridSpan="47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7582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7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Ведомость проведения итогового сочинения (изложения) в учебном кабинете ОО (месте проведения)</a:t>
                      </a: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ИС -</a:t>
                      </a:r>
                    </a:p>
                  </a:txBody>
                  <a:tcPr marL="7281" marR="7281" marT="72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05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96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(код формы)</a:t>
                      </a:r>
                    </a:p>
                  </a:txBody>
                  <a:tcPr marL="7281" marR="7281" marT="7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7582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(наименование отчета)</a:t>
                      </a:r>
                    </a:p>
                  </a:txBody>
                  <a:tcPr marL="7281" marR="7281" marT="7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7582">
                <a:tc gridSpan="47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7876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№ п/п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Участники в учебном кабинете ОО (месте проведения)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Удален с итогового сочинения (изложения)</a:t>
                      </a:r>
                    </a:p>
                  </a:txBody>
                  <a:tcPr marL="7281" marR="7281" marT="72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 закончил написание итогового сочинения (изложения)</a:t>
                      </a:r>
                    </a:p>
                  </a:txBody>
                  <a:tcPr marL="7281" marR="7281" marT="72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Материалы, полученные от участника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Номер темы (текста) итогового сочинения (изложения)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Подпись участника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7582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Бланк регистрации</a:t>
                      </a:r>
                    </a:p>
                  </a:txBody>
                  <a:tcPr marL="7281" marR="7281" marT="72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Количество бланков записи</a:t>
                      </a:r>
                    </a:p>
                  </a:txBody>
                  <a:tcPr marL="7281" marR="7281" marT="72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7662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Фамилия Имя Отчество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Документ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Класс</a:t>
                      </a:r>
                    </a:p>
                  </a:txBody>
                  <a:tcPr marL="7281" marR="7281" marT="72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Сдавал в устной форме (ОВЗ)</a:t>
                      </a:r>
                    </a:p>
                  </a:txBody>
                  <a:tcPr marL="7281" marR="7281" marT="72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8584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Серия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Номер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7582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35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81" marR="7281" marT="72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0825" y="34925"/>
            <a:ext cx="8713788" cy="5222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2" indent="-457200" algn="ctr" fontAlgn="auto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sz="2800" b="1" dirty="0">
                <a:solidFill>
                  <a:srgbClr val="4107E3"/>
                </a:solidFill>
                <a:latin typeface="+mj-lt"/>
                <a:cs typeface="Times New Roman" pitchFamily="18" charset="0"/>
              </a:rPr>
              <a:t>Формирование отчетности ИС - 06</a:t>
            </a: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294688" y="6764338"/>
            <a:ext cx="762000" cy="187325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C7A65A3-19F6-41DC-9E3A-3E2A093DEE85}" type="slidenum">
              <a:rPr lang="ru-RU" sz="1600" b="1">
                <a:solidFill>
                  <a:schemeClr val="bg1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806" y="533390"/>
          <a:ext cx="7924795" cy="6183721"/>
        </p:xfrm>
        <a:graphic>
          <a:graphicData uri="http://schemas.openxmlformats.org/drawingml/2006/table">
            <a:tbl>
              <a:tblPr/>
              <a:tblGrid>
                <a:gridCol w="78535"/>
                <a:gridCol w="49687"/>
                <a:gridCol w="184355"/>
                <a:gridCol w="68717"/>
                <a:gridCol w="107986"/>
                <a:gridCol w="49687"/>
                <a:gridCol w="59806"/>
                <a:gridCol w="49687"/>
                <a:gridCol w="183248"/>
                <a:gridCol w="183248"/>
                <a:gridCol w="183248"/>
                <a:gridCol w="49687"/>
                <a:gridCol w="68717"/>
                <a:gridCol w="213806"/>
                <a:gridCol w="225787"/>
                <a:gridCol w="225787"/>
                <a:gridCol w="225787"/>
                <a:gridCol w="225787"/>
                <a:gridCol w="147252"/>
                <a:gridCol w="68717"/>
                <a:gridCol w="107986"/>
                <a:gridCol w="59806"/>
                <a:gridCol w="59806"/>
                <a:gridCol w="363225"/>
                <a:gridCol w="719904"/>
                <a:gridCol w="458119"/>
                <a:gridCol w="418853"/>
                <a:gridCol w="481026"/>
                <a:gridCol w="147252"/>
                <a:gridCol w="147252"/>
                <a:gridCol w="107986"/>
                <a:gridCol w="183248"/>
                <a:gridCol w="183248"/>
                <a:gridCol w="107986"/>
                <a:gridCol w="147252"/>
                <a:gridCol w="147252"/>
                <a:gridCol w="147252"/>
                <a:gridCol w="49687"/>
                <a:gridCol w="107986"/>
                <a:gridCol w="68717"/>
                <a:gridCol w="68717"/>
                <a:gridCol w="49687"/>
                <a:gridCol w="68717"/>
                <a:gridCol w="209427"/>
                <a:gridCol w="68717"/>
                <a:gridCol w="49687"/>
                <a:gridCol w="68717"/>
                <a:gridCol w="183248"/>
                <a:gridCol w="225787"/>
                <a:gridCol w="68717"/>
              </a:tblGrid>
              <a:tr h="407058">
                <a:tc gridSpan="50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4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(регион)</a:t>
                      </a:r>
                    </a:p>
                  </a:txBody>
                  <a:tcPr marL="6495" marR="6495" marT="64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(код МСУ)</a:t>
                      </a:r>
                    </a:p>
                  </a:txBody>
                  <a:tcPr marL="6495" marR="6495" marT="64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(код ОО(места проведения)</a:t>
                      </a:r>
                    </a:p>
                  </a:txBody>
                  <a:tcPr marL="6495" marR="6495" marT="64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вид работы</a:t>
                      </a:r>
                    </a:p>
                  </a:txBody>
                  <a:tcPr marL="6495" marR="6495" marT="64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(дата пров.: число-месяц-год)</a:t>
                      </a:r>
                    </a:p>
                  </a:txBody>
                  <a:tcPr marL="6495" marR="6495" marT="64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0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868">
                <a:tc gridSpan="50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0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0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Протокол проверки итогового сочинения (изложения)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ИС -</a:t>
                      </a:r>
                    </a:p>
                  </a:txBody>
                  <a:tcPr marL="6495" marR="6495" marT="64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06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8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(код формы)</a:t>
                      </a:r>
                    </a:p>
                  </a:txBody>
                  <a:tcPr marL="6495" marR="6495" marT="6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8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0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(наименование формы)</a:t>
                      </a:r>
                    </a:p>
                  </a:txBody>
                  <a:tcPr marL="6495" marR="6495" marT="64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8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868">
                <a:tc gridSpan="50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5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№ п/п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ФИО участника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Серия документа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Номер документа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Класс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Сдавал в устной форме *</a:t>
                      </a:r>
                    </a:p>
                  </a:txBody>
                  <a:tcPr marL="6495" marR="6495" marT="649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Требования к сочинению (изложению)**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Результаты оценивания***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Результаты проверки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8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Критерии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Критерии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Критерии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Критерии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Критерии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Критерии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7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Незачет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95" marR="6495" marT="6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0825" y="84138"/>
            <a:ext cx="8713788" cy="52228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2" indent="-457200" algn="ctr" fontAlgn="auto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sz="2800" b="1" dirty="0">
                <a:solidFill>
                  <a:srgbClr val="4107E3"/>
                </a:solidFill>
                <a:latin typeface="+mj-lt"/>
                <a:cs typeface="Times New Roman" pitchFamily="18" charset="0"/>
              </a:rPr>
              <a:t>Формирование отчетности ИС - 07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825" y="838200"/>
            <a:ext cx="8713788" cy="5664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Номер слайда 10"/>
          <p:cNvSpPr txBox="1">
            <a:spLocks/>
          </p:cNvSpPr>
          <p:nvPr/>
        </p:nvSpPr>
        <p:spPr>
          <a:xfrm>
            <a:off x="8294688" y="6764338"/>
            <a:ext cx="762000" cy="187325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5AE178-E80B-4469-B439-771E51F78793}" type="slidenum">
              <a:rPr lang="ru-RU" sz="1600" b="1">
                <a:solidFill>
                  <a:schemeClr val="bg1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0"/>
            <a:ext cx="8775700" cy="1295400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rgbClr val="4107E3"/>
                </a:solidFill>
                <a:cs typeface="Times New Roman" pitchFamily="18" charset="0"/>
              </a:rPr>
              <a:t>Предварительная информация </a:t>
            </a:r>
            <a:br>
              <a:rPr lang="ru-RU" sz="2000" b="1" dirty="0" smtClean="0">
                <a:solidFill>
                  <a:srgbClr val="4107E3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4107E3"/>
                </a:solidFill>
                <a:cs typeface="Times New Roman" pitchFamily="18" charset="0"/>
              </a:rPr>
              <a:t>о количестве участников государственной итоговой аттестации в форме единого государственного экзамена по учебным предметам в 2018 году на территории  Нижегородской области на 16.10.2017 </a:t>
            </a:r>
            <a:endParaRPr lang="ru-RU" sz="2000" b="1" dirty="0">
              <a:solidFill>
                <a:srgbClr val="4107E3"/>
              </a:solidFill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1" y="1447800"/>
          <a:ext cx="9144002" cy="54102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1"/>
                <a:gridCol w="838200"/>
                <a:gridCol w="491923"/>
                <a:gridCol w="476388"/>
                <a:gridCol w="420994"/>
                <a:gridCol w="531782"/>
                <a:gridCol w="420994"/>
                <a:gridCol w="432073"/>
                <a:gridCol w="487466"/>
                <a:gridCol w="432073"/>
                <a:gridCol w="443151"/>
                <a:gridCol w="420995"/>
                <a:gridCol w="487466"/>
                <a:gridCol w="420994"/>
                <a:gridCol w="420995"/>
                <a:gridCol w="409915"/>
                <a:gridCol w="398836"/>
                <a:gridCol w="432073"/>
                <a:gridCol w="443152"/>
                <a:gridCol w="505931"/>
              </a:tblGrid>
              <a:tr h="9284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Учебный предмет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Математика Б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Математика 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Литература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История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Обществознание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Физика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Химия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Биология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География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Информатика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Английский Язык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Немецкий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язык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Французский язык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Общее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количество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</a:rPr>
                        <a:t>человеко-экзаменов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vert="vert270"/>
                </a:tc>
              </a:tr>
              <a:tr h="747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письменная часть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устная часть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письменная часть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устная часть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письменная часть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устная часть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5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Количество обучающихся 11-12 классов текущего года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12517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9979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7908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941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2403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7019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3649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1478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2494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1458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1635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1795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53707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Количество выпускников прошлых лет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0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Количество лиц, получивших справку об обучении в образовательной организации 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5883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12565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9990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7955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941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2409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7050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3655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1485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2498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1459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1635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1795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53868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0825" y="80963"/>
            <a:ext cx="8713788" cy="5842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2" indent="-457200" algn="ctr" fontAlgn="auto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sz="3200" b="1" dirty="0">
                <a:solidFill>
                  <a:srgbClr val="4107E3"/>
                </a:solidFill>
                <a:latin typeface="+mj-lt"/>
                <a:cs typeface="Times New Roman" pitchFamily="18" charset="0"/>
              </a:rPr>
              <a:t>Формирование отчетности ИС - 08</a:t>
            </a:r>
            <a:endParaRPr lang="ru-RU" sz="3600" b="1" dirty="0">
              <a:solidFill>
                <a:srgbClr val="4107E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294688" y="6764338"/>
            <a:ext cx="762000" cy="187325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E7C175-8941-42EF-9C56-0266604B10AA}" type="slidenum">
              <a:rPr lang="ru-RU" sz="1600" b="1">
                <a:solidFill>
                  <a:schemeClr val="bg1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609600"/>
          <a:ext cx="6378401" cy="6119642"/>
        </p:xfrm>
        <a:graphic>
          <a:graphicData uri="http://schemas.openxmlformats.org/drawingml/2006/table">
            <a:tbl>
              <a:tblPr/>
              <a:tblGrid>
                <a:gridCol w="179044"/>
                <a:gridCol w="208884"/>
                <a:gridCol w="82061"/>
                <a:gridCol w="218830"/>
                <a:gridCol w="208884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18830"/>
                <a:gridCol w="228778"/>
              </a:tblGrid>
              <a:tr h="170842">
                <a:tc gridSpan="2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АКТ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ИС-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42">
                <a:tc gridSpan="2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 досрочном завершении написания итогового сочинения (изложения)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формы)</a:t>
                      </a:r>
                    </a:p>
                  </a:txBody>
                  <a:tcPr marL="4762" marR="4762" marT="47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42">
                <a:tc gridSpan="2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уважительным причинам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42"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42">
                <a:tc gridSpan="30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об участнике итогового сочинения (изложения)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461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9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Фамилия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53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Имя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53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9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Отчество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53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25">
                <a:tc rowSpan="2" gridSpan="5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Документ, удостоверяющий личность (паспорт)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64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серия</a:t>
                      </a:r>
                    </a:p>
                  </a:txBody>
                  <a:tcPr marL="4762" marR="4762" marT="476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номер</a:t>
                      </a:r>
                    </a:p>
                  </a:txBody>
                  <a:tcPr marL="4762" marR="4762" marT="476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53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Дата рождения (в формате ДД.ММ.ГГГГ)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53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Образовательная организация участника 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393">
                <a:tc gridSpan="24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Досрочно завершил написание итогового сочинения (изложения) по следующим причинам: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25">
                <a:tc gridSpan="22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Время завершения написания итогового сочинения (изложения) 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Время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час.</a:t>
                      </a:r>
                    </a:p>
                  </a:txBody>
                  <a:tcPr marL="4762" marR="4762" marT="476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мин.</a:t>
                      </a:r>
                    </a:p>
                  </a:txBody>
                  <a:tcPr marL="4762" marR="4762" marT="476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Медицинский работник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5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ФИО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 rowSpan="2" gridSpan="1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Член комиссии ОО (места проведения) в учебном кабинете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 gridSpan="1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5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ФИО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Руководитель ОО (места проведения)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5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ФИО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подписания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месяц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76200"/>
          </a:xfrm>
        </p:spPr>
        <p:txBody>
          <a:bodyPr/>
          <a:lstStyle/>
          <a:p>
            <a:pPr marL="342900" indent="-342900" eaLnBrk="1" hangingPunct="1"/>
            <a:r>
              <a:rPr lang="ru-RU" sz="3200" b="1" smtClean="0">
                <a:solidFill>
                  <a:srgbClr val="4107E3"/>
                </a:solidFill>
                <a:cs typeface="Times New Roman" pitchFamily="18" charset="0"/>
              </a:rPr>
              <a:t>Формирование отчетности ИС - 0</a:t>
            </a:r>
            <a:r>
              <a:rPr lang="en-US" sz="3200" b="1" smtClean="0">
                <a:solidFill>
                  <a:srgbClr val="4107E3"/>
                </a:solidFill>
                <a:cs typeface="Times New Roman" pitchFamily="18" charset="0"/>
              </a:rPr>
              <a:t>9</a:t>
            </a:r>
            <a:r>
              <a:rPr lang="ru-RU" sz="3600" b="1" smtClean="0">
                <a:solidFill>
                  <a:srgbClr val="4107E3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4107E3"/>
                </a:solidFill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6705600"/>
            <a:ext cx="7696200" cy="76200"/>
          </a:xfrm>
        </p:spPr>
        <p:txBody>
          <a:bodyPr/>
          <a:lstStyle/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endParaRPr lang="ru-RU" sz="800" dirty="0"/>
          </a:p>
        </p:txBody>
      </p:sp>
      <p:sp>
        <p:nvSpPr>
          <p:cNvPr id="3584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3584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76400" y="381000"/>
          <a:ext cx="5867387" cy="6765326"/>
        </p:xfrm>
        <a:graphic>
          <a:graphicData uri="http://schemas.openxmlformats.org/drawingml/2006/table">
            <a:tbl>
              <a:tblPr/>
              <a:tblGrid>
                <a:gridCol w="165214"/>
                <a:gridCol w="192750"/>
                <a:gridCol w="75723"/>
                <a:gridCol w="174394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01928"/>
                <a:gridCol w="211106"/>
              </a:tblGrid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(регион)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(код МСУ)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(код ОО (места проведения)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(номер учебного кабинета)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(Вид работы)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(дата проведения.:число-месяц-год)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16810">
                <a:tc gridSpan="26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АКТ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ИС-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10">
                <a:tc gridSpan="26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 удалении участника итогового сочинения (изложения)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(код формы)</a:t>
                      </a:r>
                    </a:p>
                  </a:txBody>
                  <a:tcPr marL="4214" marR="4214" marT="42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10">
                <a:tc gridSpan="26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 gridSpan="30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об участнике итогового сочинения (изложения)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17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Фамилия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Имя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Отчество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 rowSpan="2" gridSpan="6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Документ, удостоверяющий личность (паспорт)</a:t>
                      </a:r>
                    </a:p>
                  </a:txBody>
                  <a:tcPr marL="4214" marR="4214" marT="42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814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серия</a:t>
                      </a:r>
                    </a:p>
                  </a:txBody>
                  <a:tcPr marL="4214" marR="4214" marT="42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номер</a:t>
                      </a:r>
                    </a:p>
                  </a:txBody>
                  <a:tcPr marL="4214" marR="4214" marT="42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рождения (в формате ДД.ММ.ГГГГ)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Образовательная организация участника 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810">
                <a:tc gridSpan="19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Удален с итогового сочинения (изложения) по следующим причинам: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83">
                <a:tc gridSpan="22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Время удаления участника с итогового сочинения (изложения) 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Время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час.</a:t>
                      </a:r>
                    </a:p>
                  </a:txBody>
                  <a:tcPr marL="4214" marR="4214" marT="42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</a:t>
                      </a:r>
                    </a:p>
                  </a:txBody>
                  <a:tcPr marL="4214" marR="4214" marT="421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Участник итогового сочинения (изложения)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62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ФИО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 rowSpan="2" gridSpan="1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Член комиссии ОО (места проведения) в учебном кабинете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 gridSpan="1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62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ФИО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Руководитель ОО (места проведения)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62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ФИО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17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подписания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81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месяц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54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54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54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14" marR="4214" marT="4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536575" y="15240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4107E3"/>
                </a:solidFill>
                <a:latin typeface="+mj-lt"/>
                <a:cs typeface="Times New Roman" pitchFamily="18" charset="0"/>
              </a:rPr>
              <a:t>Ошибки при проведении итогового сочинения(изложения)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4107E3"/>
                </a:solidFill>
                <a:latin typeface="+mj-lt"/>
                <a:cs typeface="Times New Roman" pitchFamily="18" charset="0"/>
              </a:rPr>
              <a:t>в 2016 – 2017 учебном году</a:t>
            </a:r>
          </a:p>
        </p:txBody>
      </p:sp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241300" y="1066800"/>
            <a:ext cx="87249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sz="20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Ксерокопирование бланков вместо распечатки индивидуальных бланков</a:t>
            </a: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altLang="ru-RU" sz="2000" b="1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sz="20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Ошибки при переносе отметок с копий в оригиналы бланков регистрации</a:t>
            </a: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altLang="ru-RU" sz="2000" b="1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Нет "</a:t>
            </a:r>
            <a:r>
              <a:rPr lang="en-US" sz="20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Z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 " в конце работы</a:t>
            </a: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sz="2000" b="1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Отсутствие номера темы в бланках ответов</a:t>
            </a: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sz="2000" b="1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Использование не </a:t>
            </a:r>
            <a:r>
              <a:rPr lang="ru-RU" sz="2000" b="1" dirty="0" err="1">
                <a:solidFill>
                  <a:srgbClr val="0033CC"/>
                </a:solidFill>
                <a:latin typeface="+mn-lt"/>
                <a:cs typeface="Times New Roman" pitchFamily="18" charset="0"/>
              </a:rPr>
              <a:t>гелевой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 ручки</a:t>
            </a: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sz="2000" b="1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Бланки записи не пронумерованы</a:t>
            </a: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sz="2000" b="1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Не заполнены регистрационные поля пустых бланков записи</a:t>
            </a: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sz="2000" b="1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Не полностью внесены персональные данные участника итогового сочинения (изложения) в бланк регистрации</a:t>
            </a:r>
          </a:p>
          <a:p>
            <a:pPr marL="814388" lvl="3" indent="-342900" algn="just">
              <a:spcAft>
                <a:spcPts val="1200"/>
              </a:spcAft>
              <a:buClr>
                <a:srgbClr val="2333CD"/>
              </a:buClr>
              <a:buSzPct val="150000"/>
              <a:defRPr/>
            </a:pP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Заголовок 4"/>
          <p:cNvSpPr>
            <a:spLocks noGrp="1"/>
          </p:cNvSpPr>
          <p:nvPr>
            <p:ph type="title"/>
          </p:nvPr>
        </p:nvSpPr>
        <p:spPr>
          <a:xfrm>
            <a:off x="1295400" y="0"/>
            <a:ext cx="6480175" cy="7699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</a:rPr>
              <a:t>Развитие современных технологий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381000" y="914400"/>
            <a:ext cx="8229600" cy="53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ru-RU" sz="20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Количество ППЭ с технологией печати КИМ в аудитории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0" y="1524001"/>
            <a:ext cx="9144000" cy="3733800"/>
            <a:chOff x="-180528" y="1988840"/>
            <a:chExt cx="9145016" cy="3415928"/>
          </a:xfrm>
          <a:solidFill>
            <a:srgbClr val="C00000"/>
          </a:solidFill>
          <a:effectLst/>
        </p:grpSpPr>
        <p:grpSp>
          <p:nvGrpSpPr>
            <p:cNvPr id="3" name="Группа 12"/>
            <p:cNvGrpSpPr/>
            <p:nvPr/>
          </p:nvGrpSpPr>
          <p:grpSpPr>
            <a:xfrm>
              <a:off x="-180528" y="1988840"/>
              <a:ext cx="9145016" cy="3415928"/>
              <a:chOff x="-180528" y="3284984"/>
              <a:chExt cx="9145016" cy="3415928"/>
            </a:xfrm>
            <a:grpFill/>
          </p:grpSpPr>
          <p:graphicFrame>
            <p:nvGraphicFramePr>
              <p:cNvPr id="13" name="Диаграмма 12"/>
              <p:cNvGraphicFramePr/>
              <p:nvPr/>
            </p:nvGraphicFramePr>
            <p:xfrm>
              <a:off x="-180528" y="3284984"/>
              <a:ext cx="3096344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4" name="Диаграмма 13"/>
              <p:cNvGraphicFramePr/>
              <p:nvPr/>
            </p:nvGraphicFramePr>
            <p:xfrm>
              <a:off x="2843808" y="3284984"/>
              <a:ext cx="3168352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5" name="Диаграмма 14"/>
              <p:cNvGraphicFramePr/>
              <p:nvPr/>
            </p:nvGraphicFramePr>
            <p:xfrm>
              <a:off x="5940152" y="3284984"/>
              <a:ext cx="3024336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12" name="Штриховая стрелка вправо 11"/>
            <p:cNvSpPr/>
            <p:nvPr/>
          </p:nvSpPr>
          <p:spPr>
            <a:xfrm>
              <a:off x="2447548" y="3611406"/>
              <a:ext cx="936208" cy="649567"/>
            </a:xfrm>
            <a:prstGeom prst="striped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Штриховая стрелка вправо 24"/>
          <p:cNvSpPr/>
          <p:nvPr/>
        </p:nvSpPr>
        <p:spPr>
          <a:xfrm>
            <a:off x="5651500" y="3621088"/>
            <a:ext cx="936625" cy="730250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одержимое 5"/>
          <p:cNvSpPr txBox="1">
            <a:spLocks/>
          </p:cNvSpPr>
          <p:nvPr/>
        </p:nvSpPr>
        <p:spPr>
          <a:xfrm>
            <a:off x="381000" y="4953000"/>
            <a:ext cx="82296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Количество ППЭ с технологией «Сканирование в ППЭ» в 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2016 г. – 4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  2017 г. – 31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2018 г. –  93</a:t>
            </a:r>
          </a:p>
        </p:txBody>
      </p:sp>
      <p:sp>
        <p:nvSpPr>
          <p:cNvPr id="16" name="Содержимое 5"/>
          <p:cNvSpPr txBox="1">
            <a:spLocks/>
          </p:cNvSpPr>
          <p:nvPr/>
        </p:nvSpPr>
        <p:spPr>
          <a:xfrm>
            <a:off x="1476375" y="3621088"/>
            <a:ext cx="1008063" cy="384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Times New Roman" pitchFamily="18" charset="0"/>
              </a:rPr>
              <a:t>4 ППЭ </a:t>
            </a:r>
            <a:endParaRPr lang="ru-RU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Содержимое 5"/>
          <p:cNvSpPr txBox="1">
            <a:spLocks/>
          </p:cNvSpPr>
          <p:nvPr/>
        </p:nvSpPr>
        <p:spPr>
          <a:xfrm>
            <a:off x="4572000" y="4005263"/>
            <a:ext cx="1008063" cy="384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Times New Roman" pitchFamily="18" charset="0"/>
              </a:rPr>
              <a:t>22 ППЭ </a:t>
            </a:r>
            <a:endParaRPr lang="ru-RU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65100" y="304800"/>
          <a:ext cx="8812824" cy="63246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6412"/>
                <a:gridCol w="4406412"/>
              </a:tblGrid>
              <a:tr h="44125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Технологии в 2017 и 2018 годах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12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2017 год</a:t>
                      </a:r>
                      <a:endParaRPr lang="ru-RU" sz="16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 год </a:t>
                      </a:r>
                      <a:endParaRPr lang="ru-RU" sz="1600" b="1" dirty="0"/>
                    </a:p>
                  </a:txBody>
                  <a:tcPr marL="84406" marR="84406"/>
                </a:tc>
              </a:tr>
              <a:tr h="54420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 Традиционная (бланковая) технология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600" b="1" dirty="0" smtClean="0"/>
                    </a:p>
                    <a:p>
                      <a:pPr>
                        <a:buFontTx/>
                        <a:buChar char="-"/>
                      </a:pPr>
                      <a:endParaRPr lang="ru-RU" sz="1600" b="1" dirty="0" smtClean="0"/>
                    </a:p>
                    <a:p>
                      <a:pPr>
                        <a:buFontTx/>
                        <a:buChar char="-"/>
                      </a:pPr>
                      <a:endParaRPr lang="ru-RU" sz="1600" b="1" dirty="0" smtClean="0"/>
                    </a:p>
                    <a:p>
                      <a:pPr>
                        <a:buFontTx/>
                        <a:buChar char="-"/>
                      </a:pPr>
                      <a:endParaRPr lang="ru-RU" sz="1600" b="1" dirty="0" smtClean="0"/>
                    </a:p>
                    <a:p>
                      <a:pPr>
                        <a:buFontTx/>
                        <a:buChar char="-"/>
                      </a:pPr>
                      <a:endParaRPr lang="ru-RU" sz="1600" b="1" dirty="0" smtClean="0"/>
                    </a:p>
                    <a:p>
                      <a:pPr>
                        <a:buFontTx/>
                        <a:buChar char="-"/>
                      </a:pPr>
                      <a:endParaRPr lang="ru-RU" sz="1600" b="1" dirty="0" smtClean="0"/>
                    </a:p>
                    <a:p>
                      <a:pPr>
                        <a:buFontTx/>
                        <a:buChar char="-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Технология «Печать КИМ в аудиториях ППЭ»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 smtClean="0"/>
                        <a:t>Технология «Печать полного комплекта ЭМ в аудитории ППЭ»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kern="1200" dirty="0" smtClean="0"/>
                        <a:t>Традиционная (бланковая) технология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1" baseline="0" dirty="0" smtClean="0"/>
                        <a:t>- УФСИН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1" baseline="0" dirty="0" smtClean="0"/>
                        <a:t> ППЭ на дому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1" baseline="0" dirty="0" smtClean="0"/>
                        <a:t> ЭМ для лиц с глубокими нарушениями зрения (слепых)</a:t>
                      </a:r>
                      <a:endParaRPr lang="ru-RU" sz="1600" b="1" dirty="0" smtClean="0"/>
                    </a:p>
                    <a:p>
                      <a:endParaRPr lang="ru-RU" sz="1600" b="1" dirty="0"/>
                    </a:p>
                  </a:txBody>
                  <a:tcPr marL="84406" marR="84406"/>
                </a:tc>
              </a:tr>
            </a:tbl>
          </a:graphicData>
        </a:graphic>
      </p:graphicFrame>
      <p:pic>
        <p:nvPicPr>
          <p:cNvPr id="399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1217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0872" y="4703358"/>
            <a:ext cx="904004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5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588" y="5241925"/>
            <a:ext cx="1793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люс 19"/>
          <p:cNvSpPr/>
          <p:nvPr/>
        </p:nvSpPr>
        <p:spPr>
          <a:xfrm>
            <a:off x="1484313" y="4805363"/>
            <a:ext cx="568325" cy="492125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7588" y="4522788"/>
            <a:ext cx="1236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Picture 3" descr="C:\Users\adeynichenko\Desktop\УСКОМ 2014\Презентация по технологии для обучающего семинара\картинки\1412353949_C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057400"/>
            <a:ext cx="1008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9" name="TextBox 26"/>
          <p:cNvSpPr txBox="1">
            <a:spLocks noChangeArrowheads="1"/>
          </p:cNvSpPr>
          <p:nvPr/>
        </p:nvSpPr>
        <p:spPr bwMode="auto">
          <a:xfrm>
            <a:off x="157163" y="5678488"/>
            <a:ext cx="16716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Диск с зашифрованными КИМ</a:t>
            </a:r>
          </a:p>
        </p:txBody>
      </p:sp>
      <p:sp>
        <p:nvSpPr>
          <p:cNvPr id="39960" name="TextBox 27"/>
          <p:cNvSpPr txBox="1">
            <a:spLocks noChangeArrowheads="1"/>
          </p:cNvSpPr>
          <p:nvPr/>
        </p:nvSpPr>
        <p:spPr bwMode="auto">
          <a:xfrm>
            <a:off x="2225675" y="5773738"/>
            <a:ext cx="14462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ИК участников</a:t>
            </a:r>
          </a:p>
          <a:p>
            <a:endParaRPr lang="ru-RU"/>
          </a:p>
        </p:txBody>
      </p:sp>
      <p:sp>
        <p:nvSpPr>
          <p:cNvPr id="39961" name="TextBox 28"/>
          <p:cNvSpPr txBox="1">
            <a:spLocks noChangeArrowheads="1"/>
          </p:cNvSpPr>
          <p:nvPr/>
        </p:nvSpPr>
        <p:spPr bwMode="auto">
          <a:xfrm>
            <a:off x="1143000" y="3048000"/>
            <a:ext cx="2133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ИК</a:t>
            </a:r>
            <a:r>
              <a:rPr lang="ru-RU" sz="16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b="1">
                <a:latin typeface="Calibri" pitchFamily="34" charset="0"/>
              </a:rPr>
              <a:t>участников</a:t>
            </a:r>
          </a:p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334000" y="3124200"/>
            <a:ext cx="2371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  <a:cs typeface="Times New Roman" pitchFamily="18" charset="0"/>
              </a:rPr>
              <a:t>Диск с зашифрованным полным комплектом экзаменационных материалов</a:t>
            </a:r>
            <a:endParaRPr lang="ru-RU" sz="1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9963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743200"/>
            <a:ext cx="1793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0"/>
            <a:ext cx="6480175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</a:rPr>
              <a:t>Новое в технологии ЕГЭ</a:t>
            </a:r>
            <a:endParaRPr lang="ru-RU" sz="3200" b="1" dirty="0">
              <a:solidFill>
                <a:srgbClr val="0033CC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04800" y="914400"/>
          <a:ext cx="5688632" cy="231648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88632"/>
              </a:tblGrid>
              <a:tr h="4876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Участники ЕГЭ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Черно-белые бланки</a:t>
                      </a:r>
                      <a:endParaRPr lang="ru-RU" sz="2400" b="1" dirty="0">
                        <a:solidFill>
                          <a:srgbClr val="4107E3"/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Односторонние бланки</a:t>
                      </a:r>
                      <a:endParaRPr lang="ru-RU" sz="2400" b="1" dirty="0">
                        <a:solidFill>
                          <a:srgbClr val="4107E3"/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Ведомость учета времени отсутствия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12-04МАШ</a:t>
                      </a:r>
                      <a:endParaRPr lang="ru-RU" sz="2400" b="1" dirty="0">
                        <a:solidFill>
                          <a:srgbClr val="4107E3"/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04800" y="3429000"/>
          <a:ext cx="5688632" cy="26822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88632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 </a:t>
                      </a:r>
                      <a:r>
                        <a:rPr lang="ru-RU" sz="2400" dirty="0" smtClean="0"/>
                        <a:t>Организаторы в аудитории</a:t>
                      </a:r>
                      <a:endParaRPr lang="ru-RU" sz="2400" b="1" dirty="0">
                        <a:solidFill>
                          <a:srgbClr val="4107E3"/>
                        </a:solidFill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Проверка напечатанного комплекта (контрольный лист)</a:t>
                      </a:r>
                      <a:endParaRPr lang="ru-RU" sz="2400" b="1" dirty="0">
                        <a:solidFill>
                          <a:srgbClr val="4107E3"/>
                        </a:solidFill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Ведомость учета времени отсутствия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12-04МАШ</a:t>
                      </a:r>
                      <a:endParaRPr lang="ru-RU" sz="2400" b="1" dirty="0" smtClean="0">
                        <a:solidFill>
                          <a:srgbClr val="4107E3"/>
                        </a:solidFill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Упаковка</a:t>
                      </a:r>
                      <a:r>
                        <a:rPr lang="ru-RU" sz="2400" baseline="0" dirty="0" smtClean="0"/>
                        <a:t> ЭМ (ВДП, </a:t>
                      </a:r>
                      <a:r>
                        <a:rPr lang="ru-RU" sz="2400" baseline="0" dirty="0" err="1" smtClean="0"/>
                        <a:t>сейф-пакеты</a:t>
                      </a:r>
                      <a:r>
                        <a:rPr lang="ru-RU" sz="2400" baseline="0" dirty="0" smtClean="0"/>
                        <a:t>)</a:t>
                      </a:r>
                      <a:endParaRPr lang="ru-RU" sz="2400" b="1" dirty="0">
                        <a:solidFill>
                          <a:srgbClr val="4107E3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172200" y="914400"/>
          <a:ext cx="2736304" cy="8534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36304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Участники 12 600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человек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553200" y="3505200"/>
          <a:ext cx="2232248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32248"/>
              </a:tblGrid>
              <a:tr h="19507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Организаторы: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 аудитории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520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человек,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вне аудитории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122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человека</a:t>
                      </a: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553200" y="5715000"/>
          <a:ext cx="2362200" cy="685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622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5 642  чел.</a:t>
                      </a:r>
                      <a:endParaRPr lang="ru-RU" sz="2400" dirty="0">
                        <a:solidFill>
                          <a:srgbClr val="4107E3"/>
                        </a:solidFill>
                      </a:endParaRPr>
                    </a:p>
                  </a:txBody>
                  <a:tcPr marT="60960" marB="6096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Новое в технологии ЕГЭ</a:t>
            </a:r>
            <a:endParaRPr lang="ru-RU" sz="2800" smtClean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696200" cy="4343400"/>
          </a:xfrm>
        </p:spPr>
        <p:txBody>
          <a:bodyPr rtlCol="0">
            <a:normAutofit fontScale="92500" lnSpcReduction="20000"/>
          </a:bodyPr>
          <a:lstStyle/>
          <a:p>
            <a:pPr algn="l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4107E3"/>
                </a:solidFill>
              </a:rPr>
              <a:t>Руководители </a:t>
            </a:r>
            <a:r>
              <a:rPr lang="ru-RU" b="1" dirty="0">
                <a:solidFill>
                  <a:srgbClr val="4107E3"/>
                </a:solidFill>
              </a:rPr>
              <a:t>ППЭ, </a:t>
            </a:r>
            <a:r>
              <a:rPr lang="ru-RU" b="1" dirty="0" smtClean="0">
                <a:solidFill>
                  <a:srgbClr val="4107E3"/>
                </a:solidFill>
              </a:rPr>
              <a:t>                </a:t>
            </a:r>
            <a:r>
              <a:rPr lang="ru-RU" b="1" dirty="0" smtClean="0">
                <a:solidFill>
                  <a:srgbClr val="002060"/>
                </a:solidFill>
              </a:rPr>
              <a:t>120 чел.</a:t>
            </a:r>
          </a:p>
          <a:p>
            <a:pPr algn="l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4107E3"/>
                </a:solidFill>
              </a:rPr>
              <a:t>члены </a:t>
            </a:r>
            <a:r>
              <a:rPr lang="ru-RU" b="1" dirty="0">
                <a:solidFill>
                  <a:srgbClr val="4107E3"/>
                </a:solidFill>
              </a:rPr>
              <a:t>ГЭК, </a:t>
            </a:r>
            <a:r>
              <a:rPr lang="ru-RU" b="1" dirty="0" smtClean="0">
                <a:solidFill>
                  <a:srgbClr val="4107E3"/>
                </a:solidFill>
              </a:rPr>
              <a:t>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344 чел.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4107E3"/>
                </a:solidFill>
              </a:rPr>
              <a:t>технические специалисты    </a:t>
            </a:r>
            <a:r>
              <a:rPr lang="ru-RU" b="1" dirty="0" smtClean="0">
                <a:solidFill>
                  <a:srgbClr val="002060"/>
                </a:solidFill>
              </a:rPr>
              <a:t>375  чел.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4107E3"/>
              </a:solidFill>
            </a:endParaRPr>
          </a:p>
          <a:p>
            <a:pPr algn="l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4107E3"/>
                </a:solidFill>
              </a:rPr>
              <a:t>Печать </a:t>
            </a:r>
            <a:r>
              <a:rPr lang="ru-RU" b="1" dirty="0">
                <a:solidFill>
                  <a:srgbClr val="4107E3"/>
                </a:solidFill>
              </a:rPr>
              <a:t>ДБО в ППЭ</a:t>
            </a:r>
          </a:p>
          <a:p>
            <a:pPr algn="l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4107E3"/>
                </a:solidFill>
              </a:rPr>
              <a:t>Объект учета – диск</a:t>
            </a:r>
          </a:p>
          <a:p>
            <a:pPr algn="l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4107E3"/>
                </a:solidFill>
              </a:rPr>
              <a:t>Комплект руководителя</a:t>
            </a:r>
          </a:p>
          <a:p>
            <a:pPr algn="l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4107E3"/>
                </a:solidFill>
              </a:rPr>
              <a:t>Контроль сканирования ЭМ</a:t>
            </a:r>
          </a:p>
          <a:p>
            <a:pPr algn="l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4107E3"/>
                </a:solidFill>
              </a:rPr>
              <a:t>Упаковка ЭМ (ВДП, </a:t>
            </a:r>
            <a:r>
              <a:rPr lang="ru-RU" b="1" dirty="0" err="1">
                <a:solidFill>
                  <a:srgbClr val="4107E3"/>
                </a:solidFill>
              </a:rPr>
              <a:t>сейф-пакеты</a:t>
            </a:r>
            <a:r>
              <a:rPr lang="ru-RU" b="1" dirty="0">
                <a:solidFill>
                  <a:srgbClr val="4107E3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Заголовок 4"/>
          <p:cNvSpPr>
            <a:spLocks noGrp="1"/>
          </p:cNvSpPr>
          <p:nvPr>
            <p:ph type="title"/>
          </p:nvPr>
        </p:nvSpPr>
        <p:spPr>
          <a:xfrm>
            <a:off x="1447800" y="0"/>
            <a:ext cx="6192838" cy="6096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4107E3"/>
                </a:solidFill>
                <a:latin typeface="Cambria" pitchFamily="18" charset="0"/>
              </a:rPr>
              <a:t>Упаковка ЭМ</a:t>
            </a:r>
          </a:p>
        </p:txBody>
      </p:sp>
      <p:pic>
        <p:nvPicPr>
          <p:cNvPr id="43012" name="Picture 4" descr="C:\Users\VEvdokimov\Desktop\ПРЕЗЕНТАЦИИ\Картинки\Диски ЭМ\Сейф пакет лиц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581400"/>
            <a:ext cx="17208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411413" y="1892300"/>
            <a:ext cx="12080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Диск с ЭМ</a:t>
            </a:r>
          </a:p>
        </p:txBody>
      </p:sp>
      <p:cxnSp>
        <p:nvCxnSpPr>
          <p:cNvPr id="15" name="Соединительная линия уступом 14"/>
          <p:cNvCxnSpPr>
            <a:stCxn id="11" idx="2"/>
          </p:cNvCxnSpPr>
          <p:nvPr/>
        </p:nvCxnSpPr>
        <p:spPr>
          <a:xfrm rot="5400000">
            <a:off x="2117726" y="1763712"/>
            <a:ext cx="398462" cy="139541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339975" y="3621088"/>
            <a:ext cx="1328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Сейф-пакет</a:t>
            </a:r>
          </a:p>
        </p:txBody>
      </p:sp>
      <p:cxnSp>
        <p:nvCxnSpPr>
          <p:cNvPr id="19" name="Соединительная линия уступом 14"/>
          <p:cNvCxnSpPr>
            <a:stCxn id="18" idx="2"/>
            <a:endCxn id="1028" idx="3"/>
          </p:cNvCxnSpPr>
          <p:nvPr/>
        </p:nvCxnSpPr>
        <p:spPr>
          <a:xfrm rot="5400000">
            <a:off x="2129631" y="4193382"/>
            <a:ext cx="1076325" cy="6715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7" name="Picture 3" descr="C:\Users\VEvdokimov\Desktop\ПРЕЗЕНТАЦИИ\Картинки\Диски ЭМ\Диск ты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989138"/>
            <a:ext cx="12985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68313" y="1125538"/>
            <a:ext cx="2879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Федеральный уровень</a:t>
            </a: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Упаковка диска</a:t>
            </a:r>
          </a:p>
        </p:txBody>
      </p:sp>
      <p:pic>
        <p:nvPicPr>
          <p:cNvPr id="43019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371725"/>
            <a:ext cx="2160587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20" name="Picture 3" descr="C:\Users\VEvdokimov\Desktop\Сейф-пакет 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1989138"/>
            <a:ext cx="2135188" cy="429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219700" y="1125538"/>
            <a:ext cx="28813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Региональный уровень</a:t>
            </a: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Упаковка на ППЭ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16338" y="5829300"/>
            <a:ext cx="13017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Большой </a:t>
            </a: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сейф-пакет</a:t>
            </a:r>
          </a:p>
        </p:txBody>
      </p:sp>
      <p:cxnSp>
        <p:nvCxnSpPr>
          <p:cNvPr id="28" name="Соединительная линия уступом 14"/>
          <p:cNvCxnSpPr>
            <a:stCxn id="27" idx="0"/>
            <a:endCxn id="6" idx="1"/>
          </p:cNvCxnSpPr>
          <p:nvPr/>
        </p:nvCxnSpPr>
        <p:spPr>
          <a:xfrm rot="5400000" flipH="1" flipV="1">
            <a:off x="3875088" y="4627563"/>
            <a:ext cx="1693862" cy="709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779838" y="1125538"/>
            <a:ext cx="0" cy="573246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5" name="Заголовок 4"/>
          <p:cNvSpPr>
            <a:spLocks noGrp="1"/>
          </p:cNvSpPr>
          <p:nvPr>
            <p:ph type="title"/>
          </p:nvPr>
        </p:nvSpPr>
        <p:spPr>
          <a:xfrm>
            <a:off x="990600" y="0"/>
            <a:ext cx="6553200" cy="685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4107E3"/>
                </a:solidFill>
              </a:rPr>
              <a:t>I. </a:t>
            </a:r>
            <a:r>
              <a:rPr lang="ru-RU" sz="2800" b="1" smtClean="0">
                <a:solidFill>
                  <a:srgbClr val="4107E3"/>
                </a:solidFill>
              </a:rPr>
              <a:t>Подготовительный период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1220788"/>
            <a:ext cx="8856662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 algn="ctr">
              <a:defRPr/>
            </a:pPr>
            <a:r>
              <a:rPr lang="ru-RU" sz="2400" b="1" u="sng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Техническая подготовка в ППЭ</a:t>
            </a:r>
            <a:endParaRPr lang="en-US" sz="2400" b="1" u="sng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indent="-457200" algn="ctr">
              <a:defRPr/>
            </a:pPr>
            <a:endParaRPr lang="ru-RU" sz="2200" b="1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indent="-4572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Начало технической подготовки не позднее чем за 4-5 календарных дней до проведения первого экзамена в ППЭ</a:t>
            </a:r>
          </a:p>
          <a:p>
            <a:pPr indent="-457200" algn="ctr">
              <a:defRPr/>
            </a:pPr>
            <a:endParaRPr lang="ru-RU" sz="2200" b="1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indent="-4572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Контроль технической готовности в ППЭ не позднее чем за 1 календарный день до проведения экзамена</a:t>
            </a:r>
          </a:p>
          <a:p>
            <a:pPr indent="-457200" algn="ctr">
              <a:defRPr/>
            </a:pPr>
            <a:endParaRPr lang="ru-RU" sz="2200" b="1" dirty="0">
              <a:solidFill>
                <a:schemeClr val="accent4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indent="-4572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Печать ДБО в Штабе ППЭ </a:t>
            </a:r>
          </a:p>
          <a:p>
            <a:pPr indent="-457200" algn="ctr">
              <a:buFont typeface="Wingdings" pitchFamily="2" charset="2"/>
              <a:buChar char="ü"/>
              <a:defRPr/>
            </a:pPr>
            <a:endParaRPr lang="ru-RU" sz="2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indent="-4572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Регистрация всех станций печати, включая резервные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1116013" y="5637213"/>
            <a:ext cx="691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Копировать ДБО и другой ЭМ категорически запрещается!!!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9" name="Заголовок 4"/>
          <p:cNvSpPr>
            <a:spLocks noGrp="1"/>
          </p:cNvSpPr>
          <p:nvPr>
            <p:ph type="title"/>
          </p:nvPr>
        </p:nvSpPr>
        <p:spPr>
          <a:xfrm>
            <a:off x="914400" y="0"/>
            <a:ext cx="7435850" cy="9604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4107E3"/>
                </a:solidFill>
              </a:rPr>
              <a:t>II. День проведения экзамена (Штаб ППЭ)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8640763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1. ЭМ доставляются  в ППЭ членом ГЭК в день проведения экзамена</a:t>
            </a:r>
          </a:p>
          <a:p>
            <a:pPr algn="ctr">
              <a:defRPr/>
            </a:pPr>
            <a:r>
              <a:rPr lang="en-US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ru-RU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п. 42 Порядка проведения  ГИА-11)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Ответственное лицо за хранение ЭМ в день экзамена передает члену ГЭК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2. Член ГЭК</a:t>
            </a:r>
            <a:r>
              <a:rPr lang="en-US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и руководитель ППЭ получает и распечатывает пакет руководителя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Пакет руководителя ППЭ передается из РЦОИ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3. Инструктаж работников ППЭ и выдача форм ППЭ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Любой брак печати – замена ИК</a:t>
            </a:r>
            <a:endParaRPr lang="en-US" sz="2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Упаковка ЭМ в аудитории</a:t>
            </a:r>
            <a:endParaRPr lang="en-US" sz="2200" b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200" b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Формы ППЭ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Ведомость учета времени отсутствия участников ГИА в аудитории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ППЭ-12-04МАШ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152400"/>
            <a:ext cx="8661400" cy="9540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33CC"/>
                </a:solidFill>
                <a:latin typeface="+mj-lt"/>
                <a:cs typeface="+mn-cs"/>
              </a:rPr>
              <a:t>Подготовительный этап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33CC"/>
                </a:solidFill>
                <a:latin typeface="+mj-lt"/>
                <a:cs typeface="+mn-cs"/>
              </a:rPr>
              <a:t>организационно-технологического обеспечения ГИА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79400" y="1231900"/>
          <a:ext cx="8661400" cy="5365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3" name="Заголовок 4"/>
          <p:cNvSpPr>
            <a:spLocks noGrp="1"/>
          </p:cNvSpPr>
          <p:nvPr>
            <p:ph type="title"/>
          </p:nvPr>
        </p:nvSpPr>
        <p:spPr>
          <a:xfrm>
            <a:off x="1143000" y="0"/>
            <a:ext cx="6934200" cy="685800"/>
          </a:xfrm>
        </p:spPr>
        <p:txBody>
          <a:bodyPr/>
          <a:lstStyle/>
          <a:p>
            <a:pPr algn="r" eaLnBrk="1" hangingPunct="1"/>
            <a:r>
              <a:rPr lang="ru-RU" sz="2800" b="1" smtClean="0">
                <a:solidFill>
                  <a:srgbClr val="4107E3"/>
                </a:solidFill>
              </a:rPr>
              <a:t>II. День проведения экзамена (Штаб ППЭ)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838200"/>
            <a:ext cx="8640763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4. Выдача ЭМ в Штабе ППЭ</a:t>
            </a:r>
            <a:endParaRPr lang="en-US" sz="2400" b="1" u="sng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u="sng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Сейф-пакеты с дисками</a:t>
            </a:r>
            <a:endParaRPr lang="en-US" sz="2200" b="1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ru-RU" sz="2200" b="1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ru-RU" sz="2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ДБО</a:t>
            </a:r>
            <a:endParaRPr lang="en-US" sz="2200" b="1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ru-RU" sz="2200" b="1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ВДП для упаковки: бланков ответов, КИМ + контрольных листов, испорченных/бракованных ЭМ (не менее 3 ВДП на аудиторию)</a:t>
            </a:r>
            <a:endParaRPr lang="en-US" sz="2200" b="1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ru-RU" sz="2200" b="1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Конверт для упаковки черновиков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791200"/>
            <a:ext cx="83534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Копировать ДБО и другой ЭМ категорически запрещается!!!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7" name="Заголовок 4"/>
          <p:cNvSpPr>
            <a:spLocks noGrp="1"/>
          </p:cNvSpPr>
          <p:nvPr>
            <p:ph type="title"/>
          </p:nvPr>
        </p:nvSpPr>
        <p:spPr>
          <a:xfrm>
            <a:off x="1143000" y="0"/>
            <a:ext cx="7239000" cy="685800"/>
          </a:xfrm>
        </p:spPr>
        <p:txBody>
          <a:bodyPr/>
          <a:lstStyle/>
          <a:p>
            <a:pPr algn="r" eaLnBrk="1" hangingPunct="1"/>
            <a:r>
              <a:rPr lang="ru-RU" sz="2800" b="1" smtClean="0">
                <a:solidFill>
                  <a:srgbClr val="4107E3"/>
                </a:solidFill>
              </a:rPr>
              <a:t>II. День проведения экзамена (аудитория)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825" y="838200"/>
            <a:ext cx="8893175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2200" b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u="sng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5. Проведение ЕГЭ в аудитории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Вскрытие сейф-пакета с диском не ранее 10.00 местного времени</a:t>
            </a:r>
            <a:endParaRPr lang="en-US" sz="2200" b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ru-RU" sz="2200" b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Осуществление контроля печати по контрольному листу (последний лист в пачке ИК) </a:t>
            </a:r>
            <a:endParaRPr lang="en-US" sz="2200" b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ru-RU" sz="2200" b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Любой брак печати – замена ИК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Заполнение полей бланков </a:t>
            </a:r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ru-RU" sz="22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предзаполненные</a:t>
            </a:r>
            <a:r>
              <a:rPr lang="ru-RU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поля</a:t>
            </a:r>
            <a:r>
              <a:rPr lang="ru-RU" sz="2200" b="1" dirty="0">
                <a:solidFill>
                  <a:srgbClr val="39639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2200" b="1" dirty="0">
              <a:solidFill>
                <a:srgbClr val="39639D">
                  <a:lumMod val="75000"/>
                </a:srgbClr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Категорически запрещается заполнять оборотную сторону бланков ответов!</a:t>
            </a:r>
          </a:p>
          <a:p>
            <a:pPr algn="ctr">
              <a:defRPr/>
            </a:pPr>
            <a:endParaRPr lang="ru-RU" sz="2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Каждый выход участника фиксируется в ведомости ППЭ-12-04МАШ 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(каждый выход – новая строка при заполнении формы ППЭ-12-04)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Организаторы собирают ЭМ у участников ЕГЭ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0"/>
            <a:ext cx="84963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 индивидуального комплекта ЕГЭ</a:t>
            </a:r>
          </a:p>
        </p:txBody>
      </p:sp>
      <p:pic>
        <p:nvPicPr>
          <p:cNvPr id="4813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84313"/>
            <a:ext cx="2038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2213" y="1493838"/>
            <a:ext cx="2038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4500" y="1489075"/>
            <a:ext cx="2038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1213" y="1490663"/>
            <a:ext cx="2038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9900" y="4508500"/>
            <a:ext cx="36401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defRPr/>
            </a:pPr>
            <a:r>
              <a:rPr lang="ru-RU" sz="2000" b="1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Черно-белые бланки: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бланк ответов № 1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</a:t>
            </a:r>
            <a:r>
              <a:rPr lang="ru-RU" altLang="ru-RU" sz="2000" b="1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ланк ответов № 2 лист 1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бланк ответов № 2 лист 2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КИМ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Контрольный лист</a:t>
            </a:r>
            <a:endParaRPr lang="ru-RU" altLang="ru-RU" sz="2000" b="1" dirty="0">
              <a:solidFill>
                <a:srgbClr val="2333CD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86764" y="3810510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6200000">
            <a:off x="4621315" y="4362176"/>
            <a:ext cx="1745881" cy="233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76400" y="0"/>
            <a:ext cx="5641975" cy="544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Бланки ответов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775" y="719138"/>
            <a:ext cx="3900488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73313" y="1568450"/>
            <a:ext cx="1063625" cy="350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57588" y="1568450"/>
            <a:ext cx="1508125" cy="350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30875" y="876300"/>
            <a:ext cx="200025" cy="1042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91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5248275"/>
            <a:ext cx="4657725" cy="14112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91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0188" y="3857625"/>
            <a:ext cx="3873500" cy="8445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91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0" y="1430338"/>
            <a:ext cx="681038" cy="34861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1016000" y="1901825"/>
            <a:ext cx="1463675" cy="330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9" idx="2"/>
          </p:cNvCxnSpPr>
          <p:nvPr/>
        </p:nvCxnSpPr>
        <p:spPr>
          <a:xfrm>
            <a:off x="4311650" y="1919288"/>
            <a:ext cx="341313" cy="18684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930900" y="1779588"/>
            <a:ext cx="2292350" cy="11906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68275" y="904875"/>
            <a:ext cx="1836738" cy="1200150"/>
          </a:xfrm>
          <a:prstGeom prst="rect">
            <a:avLst/>
          </a:prstGeom>
          <a:solidFill>
            <a:srgbClr val="FFFFBD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b="1"/>
              <a:t>Наносится при шифровании   </a:t>
            </a:r>
            <a:r>
              <a:rPr lang="ru-RU" b="1">
                <a:solidFill>
                  <a:srgbClr val="FF0000"/>
                </a:solidFill>
              </a:rPr>
              <a:t>в ФЦТ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Заголовок 10"/>
          <p:cNvSpPr>
            <a:spLocks noGrp="1"/>
          </p:cNvSpPr>
          <p:nvPr>
            <p:ph type="title"/>
          </p:nvPr>
        </p:nvSpPr>
        <p:spPr>
          <a:xfrm>
            <a:off x="1143000" y="0"/>
            <a:ext cx="5486400" cy="54451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Бланки ответов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775" y="719138"/>
            <a:ext cx="3900488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946400" y="1166813"/>
            <a:ext cx="300038" cy="3222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44725" y="855663"/>
            <a:ext cx="630238" cy="6508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21213" y="1166813"/>
            <a:ext cx="444500" cy="3222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01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3" y="2519363"/>
            <a:ext cx="1870075" cy="197485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8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135438"/>
            <a:ext cx="1406525" cy="184785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 flipH="1">
            <a:off x="1590675" y="1504950"/>
            <a:ext cx="682625" cy="98107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2" idx="2"/>
            <a:endCxn id="32771" idx="0"/>
          </p:cNvCxnSpPr>
          <p:nvPr/>
        </p:nvCxnSpPr>
        <p:spPr>
          <a:xfrm>
            <a:off x="3095625" y="1489075"/>
            <a:ext cx="1179513" cy="26463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41288" y="881063"/>
            <a:ext cx="1836737" cy="1200150"/>
          </a:xfrm>
          <a:prstGeom prst="rect">
            <a:avLst/>
          </a:prstGeom>
          <a:solidFill>
            <a:srgbClr val="FFFFBD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b="1"/>
              <a:t>Наносится при печати </a:t>
            </a:r>
            <a:r>
              <a:rPr lang="ru-RU" b="1">
                <a:solidFill>
                  <a:srgbClr val="0070C0"/>
                </a:solidFill>
              </a:rPr>
              <a:t>в аудитории ППЭ</a:t>
            </a:r>
          </a:p>
        </p:txBody>
      </p:sp>
      <p:pic>
        <p:nvPicPr>
          <p:cNvPr id="5018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4863" y="2795588"/>
            <a:ext cx="2752725" cy="18669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53013" y="1447800"/>
            <a:ext cx="1244600" cy="131127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75" y="758825"/>
            <a:ext cx="35528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00150"/>
            <a:ext cx="350837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22263" y="1301750"/>
            <a:ext cx="550862" cy="6000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73138" y="1549400"/>
            <a:ext cx="263525" cy="2730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8313" y="1949450"/>
            <a:ext cx="914400" cy="260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65238" y="1543050"/>
            <a:ext cx="685800" cy="280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75038" y="1320800"/>
            <a:ext cx="176212" cy="850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0188" y="1212850"/>
            <a:ext cx="356711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154488" y="1347788"/>
            <a:ext cx="550862" cy="6000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40300" y="1552575"/>
            <a:ext cx="263525" cy="3143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98950" y="1995488"/>
            <a:ext cx="915988" cy="260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81613" y="1601788"/>
            <a:ext cx="871537" cy="184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313613" y="1366838"/>
            <a:ext cx="176212" cy="850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281613" y="1814513"/>
            <a:ext cx="1303337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75463" y="1800225"/>
            <a:ext cx="295275" cy="169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181975" y="1336675"/>
            <a:ext cx="279400" cy="169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620125" y="896938"/>
            <a:ext cx="177800" cy="850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8113" y="981075"/>
            <a:ext cx="49371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0963" y="1423988"/>
            <a:ext cx="1385887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7338" y="1435100"/>
            <a:ext cx="522287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8275" y="1441450"/>
            <a:ext cx="666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2775" y="1255713"/>
            <a:ext cx="5667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8325" y="1217613"/>
            <a:ext cx="568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4113" y="963613"/>
            <a:ext cx="1385887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7225" y="804863"/>
            <a:ext cx="5667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07300" y="984250"/>
            <a:ext cx="666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73975" y="989013"/>
            <a:ext cx="84138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2300" y="987425"/>
            <a:ext cx="84138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1" name="Заголовок 10"/>
          <p:cNvSpPr txBox="1">
            <a:spLocks/>
          </p:cNvSpPr>
          <p:nvPr/>
        </p:nvSpPr>
        <p:spPr bwMode="auto">
          <a:xfrm>
            <a:off x="1828800" y="0"/>
            <a:ext cx="564197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800" b="1">
                <a:solidFill>
                  <a:srgbClr val="0033CC"/>
                </a:solidFill>
                <a:latin typeface="Calibri" pitchFamily="34" charset="0"/>
              </a:rPr>
              <a:t>Бланки ответов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19800" y="0"/>
            <a:ext cx="31242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Ведомость 12-04-МАШ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4" name="Picture 2" descr="C:\Users\stikhomirov\Desktop\Ведомость учета времени отсутствия 2017_v3.tif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t="1428" b="2107"/>
          <a:stretch>
            <a:fillRect/>
          </a:stretch>
        </p:blipFill>
        <p:spPr bwMode="auto">
          <a:xfrm>
            <a:off x="1371600" y="0"/>
            <a:ext cx="4591050" cy="6781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1" name="Заголовок 4"/>
          <p:cNvSpPr>
            <a:spLocks noGrp="1"/>
          </p:cNvSpPr>
          <p:nvPr>
            <p:ph type="title"/>
          </p:nvPr>
        </p:nvSpPr>
        <p:spPr>
          <a:xfrm>
            <a:off x="1219200" y="0"/>
            <a:ext cx="7543800" cy="960438"/>
          </a:xfrm>
        </p:spPr>
        <p:txBody>
          <a:bodyPr/>
          <a:lstStyle/>
          <a:p>
            <a:pPr algn="r" eaLnBrk="1" hangingPunct="1"/>
            <a:r>
              <a:rPr lang="ru-RU" sz="2800" b="1" smtClean="0">
                <a:solidFill>
                  <a:srgbClr val="4107E3"/>
                </a:solidFill>
              </a:rPr>
              <a:t>II. День проведения экзамена (аудитория)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990600"/>
            <a:ext cx="8640763" cy="334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4107E3"/>
                </a:solidFill>
                <a:latin typeface="+mj-lt"/>
                <a:cs typeface="Arial" panose="020B0604020202020204" pitchFamily="34" charset="0"/>
              </a:rPr>
              <a:t>6. Завершение экзамена в аудитории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i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Технический специалист - печать протокола со Станции печати + журнал печати на </a:t>
            </a:r>
            <a:r>
              <a:rPr lang="ru-RU" sz="2200" b="1" i="1" dirty="0" err="1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флеш-носитель</a:t>
            </a:r>
            <a:endParaRPr lang="en-US" sz="2200" b="1" i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ru-RU" sz="2200" b="1" i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i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Упаковка ЭМ:</a:t>
            </a:r>
          </a:p>
          <a:p>
            <a:pPr algn="ctr">
              <a:defRPr/>
            </a:pPr>
            <a:r>
              <a:rPr lang="ru-RU" sz="2200" b="1" i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организатор не сортирует ЭМ по типам бланков, </a:t>
            </a:r>
          </a:p>
          <a:p>
            <a:pPr algn="ctr">
              <a:defRPr/>
            </a:pPr>
            <a:r>
              <a:rPr lang="ru-RU" sz="2200" b="1" i="1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складывает все бланки в один ВДП </a:t>
            </a:r>
            <a:endParaRPr lang="en-US" sz="2200" b="1" i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200" b="1" i="1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Важно!  ДБО за соответствующим Бланком ответов № 2 лист 2</a:t>
            </a:r>
          </a:p>
          <a:p>
            <a:pPr>
              <a:defRPr/>
            </a:pP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TextBox 1"/>
          <p:cNvSpPr txBox="1">
            <a:spLocks noChangeArrowheads="1"/>
          </p:cNvSpPr>
          <p:nvPr/>
        </p:nvSpPr>
        <p:spPr bwMode="auto">
          <a:xfrm>
            <a:off x="0" y="434340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1 ВДП – все бланки ответов;</a:t>
            </a:r>
          </a:p>
          <a:p>
            <a:pPr algn="ctr"/>
            <a:r>
              <a:rPr lang="ru-RU" sz="2800">
                <a:solidFill>
                  <a:srgbClr val="FF0000"/>
                </a:solidFill>
              </a:rPr>
              <a:t> 1 ВДП – </a:t>
            </a:r>
            <a:r>
              <a:rPr lang="ru-RU" sz="2800" b="1">
                <a:solidFill>
                  <a:srgbClr val="FF0000"/>
                </a:solidFill>
              </a:rPr>
              <a:t>КИМ + контрольные листы</a:t>
            </a:r>
            <a:r>
              <a:rPr lang="ru-RU" sz="280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ru-RU" sz="2800">
                <a:solidFill>
                  <a:srgbClr val="FF0000"/>
                </a:solidFill>
              </a:rPr>
              <a:t> 1 ВДП – испорченный ЭМ; </a:t>
            </a:r>
          </a:p>
          <a:p>
            <a:pPr algn="ctr"/>
            <a:r>
              <a:rPr lang="ru-RU" sz="2800">
                <a:solidFill>
                  <a:srgbClr val="FF0000"/>
                </a:solidFill>
              </a:rPr>
              <a:t>конверт – черновики; </a:t>
            </a:r>
          </a:p>
          <a:p>
            <a:pPr algn="ctr"/>
            <a:r>
              <a:rPr lang="ru-RU" sz="2800">
                <a:solidFill>
                  <a:srgbClr val="FF0000"/>
                </a:solidFill>
              </a:rPr>
              <a:t>сейф-пакет – диск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5" name="Заголовок 4"/>
          <p:cNvSpPr>
            <a:spLocks noGrp="1"/>
          </p:cNvSpPr>
          <p:nvPr>
            <p:ph type="title"/>
          </p:nvPr>
        </p:nvSpPr>
        <p:spPr>
          <a:xfrm>
            <a:off x="1295400" y="0"/>
            <a:ext cx="6732588" cy="685800"/>
          </a:xfrm>
        </p:spPr>
        <p:txBody>
          <a:bodyPr/>
          <a:lstStyle/>
          <a:p>
            <a:pPr algn="r" eaLnBrk="1" hangingPunct="1"/>
            <a:r>
              <a:rPr lang="ru-RU" sz="2800" b="1" smtClean="0">
                <a:solidFill>
                  <a:srgbClr val="0033CC"/>
                </a:solidFill>
              </a:rPr>
              <a:t>II. День проведения экзамена (Штаб ППЭ)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762000"/>
            <a:ext cx="8839200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7. Приемка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Руководитель ППЭ от организаторов в аудитории (учет дисков!)</a:t>
            </a:r>
          </a:p>
          <a:p>
            <a:pPr algn="ctr">
              <a:defRPr/>
            </a:pPr>
            <a:endParaRPr lang="ru-RU" sz="2200" b="1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Член ГЭК упаковывает ЭМ в </a:t>
            </a:r>
            <a:r>
              <a:rPr lang="ru-RU" sz="2200" b="1" dirty="0" err="1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сейф-пакеты</a:t>
            </a: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en-US" sz="2200" b="1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200" b="1" dirty="0">
              <a:solidFill>
                <a:srgbClr val="4107E3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Сейф-пакет с ВДП с КИМ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Сейф-пакет с использованными дисками + ВДП с испорченными ЭМ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Сейф-пакет с неиспользованными дисками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4107E3"/>
                </a:solidFill>
                <a:latin typeface="+mn-lt"/>
                <a:cs typeface="Arial" panose="020B0604020202020204" pitchFamily="34" charset="0"/>
              </a:rPr>
              <a:t>Сейф-пакет ВДП с бланками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495800"/>
            <a:ext cx="9001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4107E3"/>
                </a:solidFill>
                <a:latin typeface="+mj-lt"/>
                <a:cs typeface="Arial" panose="020B0604020202020204" pitchFamily="34" charset="0"/>
              </a:rPr>
              <a:t>при использовании технологии сканирования в ППЭ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бланки после сканирования упаковываются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в новый ВДП, затем в сейф-пакет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299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32588" cy="960438"/>
          </a:xfrm>
        </p:spPr>
        <p:txBody>
          <a:bodyPr/>
          <a:lstStyle/>
          <a:p>
            <a:pPr algn="r" eaLnBrk="1" hangingPunct="1"/>
            <a:r>
              <a:rPr lang="ru-RU" sz="2800" b="1" smtClean="0">
                <a:solidFill>
                  <a:srgbClr val="0033CC"/>
                </a:solidFill>
              </a:rPr>
              <a:t>II. День проведения экзамена (Штаб ППЭ)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76400"/>
            <a:ext cx="892968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Учет отсканированного материала </a:t>
            </a:r>
            <a:endParaRPr lang="en-US" sz="28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по аудиториям ППЭ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2800" b="1" dirty="0">
              <a:solidFill>
                <a:srgbClr val="39639D">
                  <a:lumMod val="7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Хранение материалов в ППЭ и доставка в РЦОИ в сроки, которые будут установлены позже (при сканировании в РЦОИ - в день экзамена)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2800" b="1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ctr">
              <a:defRPr/>
            </a:pPr>
            <a:endParaRPr lang="ru-RU" sz="2800" b="1" dirty="0">
              <a:solidFill>
                <a:srgbClr val="39639D">
                  <a:lumMod val="7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Учет и передача на хранение ДБО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04800" y="0"/>
            <a:ext cx="866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410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Сроки внесения сведений в РИС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914400"/>
          <a:ext cx="8991600" cy="536688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182945"/>
                <a:gridCol w="1808655"/>
              </a:tblGrid>
              <a:tr h="788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Данные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Внесение в РИС (ГИА-11)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anchor="ctr" horzOverflow="overflow"/>
                </a:tc>
              </a:tr>
              <a:tr h="3080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Сбор сведений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8701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Сведения о МСУ, ОО, о выпускниках текущего года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6" marB="0" anchor="ctr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.11.201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 horzOverflow="overflow"/>
                </a:tc>
              </a:tr>
              <a:tr h="96582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Сведения о ППЭ, включая информацию об аудиторном фонде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6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78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Сведения об участниках проведения итогового сочинения (изложения), включая категории лиц с ограниченными возможностями здоровья, детей-инвалидов или инвалидов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6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612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Распределение участников проведения итогового сочинения (изложения) по местам проведения итогового сочинения (изложения)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578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4107E3"/>
                </a:solidFill>
                <a:cs typeface="Times New Roman" pitchFamily="18" charset="0"/>
              </a:rPr>
              <a:t>Технология «Сканирование в ППЭ»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окончании экзаменационной работы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ВДП</a:t>
            </a:r>
            <a:r>
              <a:rPr lang="ru-RU" sz="27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700" u="sng" dirty="0" smtClean="0">
                <a:solidFill>
                  <a:srgbClr val="FF0000"/>
                </a:solidFill>
                <a:cs typeface="Times New Roman" pitchFamily="18" charset="0"/>
              </a:rPr>
              <a:t>СКАНИРОВАНИЕ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бланк регистрации                                                             </a:t>
            </a:r>
            <a:b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бланк ответов № 1</a:t>
            </a:r>
            <a:b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бланк ответов № 2 с ДБО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rgbClr val="FF0000"/>
                </a:solidFill>
                <a:cs typeface="Times New Roman" pitchFamily="18" charset="0"/>
              </a:rPr>
              <a:t>ШТАБ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14668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6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667000"/>
            <a:ext cx="1450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 descr="C:\Users\adeynichenko\Desktop\УСКОМ 2014\Презентация по технологии для обучающего семинара\картинки\1412282737_Adm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371600"/>
            <a:ext cx="1371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3124200"/>
            <a:ext cx="2082800" cy="67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</a:rPr>
              <a:t>Организатор в аудитории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5486400"/>
            <a:ext cx="2082800" cy="67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</a:rPr>
              <a:t>Руководитель ППЭ</a:t>
            </a:r>
            <a:r>
              <a:rPr lang="ru-RU" dirty="0">
                <a:solidFill>
                  <a:srgbClr val="0033CC"/>
                </a:solidFill>
              </a:rPr>
              <a:t/>
            </a:r>
            <a:br>
              <a:rPr lang="ru-RU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05600" y="3048000"/>
            <a:ext cx="2082800" cy="67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</a:rPr>
              <a:t>Технический специалист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62200" y="3505200"/>
            <a:ext cx="12954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05400" y="3505200"/>
            <a:ext cx="16002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76200"/>
            <a:ext cx="866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Ключи шифрования члена ГЭК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8" y="533400"/>
            <a:ext cx="8964612" cy="34623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4107E3"/>
                </a:solidFill>
                <a:latin typeface="+mn-lt"/>
                <a:ea typeface="Verdana" pitchFamily="34" charset="0"/>
                <a:cs typeface="Times New Roman" pitchFamily="18" charset="0"/>
              </a:rPr>
              <a:t>Срок действия ключа шифрования</a:t>
            </a:r>
            <a:endParaRPr lang="en-US" sz="2000" b="1" dirty="0">
              <a:solidFill>
                <a:srgbClr val="4107E3"/>
              </a:solidFill>
              <a:latin typeface="+mn-lt"/>
              <a:ea typeface="Verdana" pitchFamily="34" charset="0"/>
              <a:cs typeface="Times New Roman" pitchFamily="18" charset="0"/>
            </a:endParaRPr>
          </a:p>
          <a:p>
            <a:pPr indent="3619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4107E3"/>
                </a:solidFill>
                <a:latin typeface="+mn-lt"/>
                <a:ea typeface="Verdana" pitchFamily="34" charset="0"/>
                <a:cs typeface="Times New Roman" pitchFamily="18" charset="0"/>
              </a:rPr>
              <a:t>члена ГЭК (файл с информацией</a:t>
            </a:r>
            <a:r>
              <a:rPr lang="en-US" sz="2000" b="1" dirty="0">
                <a:solidFill>
                  <a:srgbClr val="4107E3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4107E3"/>
                </a:solidFill>
                <a:latin typeface="+mn-lt"/>
                <a:ea typeface="Verdana" pitchFamily="34" charset="0"/>
                <a:cs typeface="Times New Roman" pitchFamily="18" charset="0"/>
              </a:rPr>
              <a:t>ограниченного доступа, </a:t>
            </a:r>
            <a:endParaRPr lang="en-US" sz="2000" b="1" dirty="0">
              <a:solidFill>
                <a:srgbClr val="4107E3"/>
              </a:solidFill>
              <a:latin typeface="+mn-lt"/>
              <a:ea typeface="Verdana" pitchFamily="34" charset="0"/>
              <a:cs typeface="Times New Roman" pitchFamily="18" charset="0"/>
            </a:endParaRPr>
          </a:p>
          <a:p>
            <a:pPr indent="3619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4107E3"/>
                </a:solidFill>
                <a:latin typeface="+mn-lt"/>
                <a:ea typeface="Verdana" pitchFamily="34" charset="0"/>
                <a:cs typeface="Times New Roman" pitchFamily="18" charset="0"/>
              </a:rPr>
              <a:t>используемой для шифрования данных) – 1 год</a:t>
            </a:r>
          </a:p>
          <a:p>
            <a:pPr indent="36195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4107E3"/>
                </a:solidFill>
                <a:latin typeface="+mn-lt"/>
                <a:ea typeface="Verdana" pitchFamily="34" charset="0"/>
                <a:cs typeface="Times New Roman" pitchFamily="18" charset="0"/>
              </a:rPr>
              <a:t>Обеспечение технологий печати ЭМ в аудиториях ППЭ, </a:t>
            </a:r>
            <a:endParaRPr lang="en-US" sz="2000" b="1" dirty="0">
              <a:solidFill>
                <a:srgbClr val="4107E3"/>
              </a:solidFill>
              <a:latin typeface="+mn-lt"/>
              <a:ea typeface="Verdana" pitchFamily="34" charset="0"/>
              <a:cs typeface="Times New Roman" pitchFamily="18" charset="0"/>
            </a:endParaRPr>
          </a:p>
          <a:p>
            <a:pPr indent="3619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4107E3"/>
                </a:solidFill>
                <a:latin typeface="+mn-lt"/>
                <a:ea typeface="Verdana" pitchFamily="34" charset="0"/>
                <a:cs typeface="Times New Roman" pitchFamily="18" charset="0"/>
              </a:rPr>
              <a:t>сканирование экзаменационных работ в ППЭ, устная часть ЕГЭ по иностранным языкам</a:t>
            </a:r>
            <a:endParaRPr lang="en-US" sz="2000" b="1" dirty="0">
              <a:solidFill>
                <a:srgbClr val="4107E3"/>
              </a:solidFill>
              <a:latin typeface="+mn-lt"/>
              <a:ea typeface="Verdana" pitchFamily="34" charset="0"/>
              <a:cs typeface="Times New Roman" pitchFamily="18" charset="0"/>
            </a:endParaRPr>
          </a:p>
          <a:p>
            <a:pPr marL="361950" indent="-36195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</a:t>
            </a:r>
            <a:endParaRPr lang="ru-RU" sz="24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indent="266700"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66700"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266700"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7349" name="Picture 2" descr="\\192.168.3.17\Kasper\Сканы\Слайды для презентации\rutok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16589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2514600"/>
          <a:ext cx="8458200" cy="330618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123717"/>
                <a:gridCol w="3334483"/>
              </a:tblGrid>
              <a:tr h="51643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Потребность</a:t>
                      </a:r>
                      <a:r>
                        <a:rPr lang="ru-RU" baseline="0" dirty="0" smtClean="0"/>
                        <a:t> на ЕГЭ 2018 года – 298 </a:t>
                      </a:r>
                      <a:r>
                        <a:rPr lang="ru-RU" baseline="0" dirty="0" err="1" smtClean="0"/>
                        <a:t>токенов</a:t>
                      </a:r>
                      <a:endParaRPr lang="ru-RU" b="1" dirty="0">
                        <a:solidFill>
                          <a:srgbClr val="4107E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перезаписи в Удостоверяющем центре</a:t>
                      </a:r>
                      <a:endParaRPr lang="ru-RU" b="1" dirty="0">
                        <a:solidFill>
                          <a:srgbClr val="4107E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153 </a:t>
                      </a:r>
                      <a:r>
                        <a:rPr lang="ru-RU" dirty="0" err="1" smtClean="0"/>
                        <a:t>токена</a:t>
                      </a:r>
                      <a:endParaRPr lang="ru-RU" b="1" dirty="0">
                        <a:solidFill>
                          <a:srgbClr val="4107E3"/>
                        </a:solidFill>
                      </a:endParaRPr>
                    </a:p>
                  </a:txBody>
                  <a:tcPr/>
                </a:tc>
              </a:tr>
              <a:tr h="11090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Сданы</a:t>
                      </a:r>
                      <a:r>
                        <a:rPr lang="ru-RU" baseline="0" dirty="0" smtClean="0"/>
                        <a:t> в РЦОИ для отправки в Удостоверяющий центр для записи ключа шифрования</a:t>
                      </a:r>
                      <a:endParaRPr lang="ru-RU" b="1" dirty="0">
                        <a:solidFill>
                          <a:srgbClr val="4107E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97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токенов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272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сданы</a:t>
                      </a:r>
                      <a:r>
                        <a:rPr lang="ru-RU" baseline="0" dirty="0" smtClean="0"/>
                        <a:t> в РЦОИ для отправки в Удостоверяющий центр для записи ключа шифрования</a:t>
                      </a:r>
                      <a:endParaRPr lang="ru-RU" b="1" dirty="0">
                        <a:solidFill>
                          <a:srgbClr val="4107E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48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токенов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7366" name="Picture 2" descr="https://ostrov44.ru/images/kva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486400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4107E3"/>
                </a:solidFill>
              </a:rPr>
              <a:t>Тренировочные мероприятия и опытные эксплуатации</a:t>
            </a:r>
            <a:endParaRPr lang="ru-RU" sz="2400" b="1" dirty="0">
              <a:solidFill>
                <a:srgbClr val="4107E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ru-RU" sz="2400" i="1" u="sng" dirty="0" smtClean="0">
              <a:latin typeface="Cambria" pitchFamily="18" charset="0"/>
            </a:endParaRPr>
          </a:p>
          <a:p>
            <a:r>
              <a:rPr lang="ru-RU" sz="2400" b="1" i="1" u="sng" dirty="0" smtClean="0"/>
              <a:t>2 ноября 2017 г. </a:t>
            </a:r>
            <a:r>
              <a:rPr lang="ru-RU" sz="2400" i="1" dirty="0" smtClean="0"/>
              <a:t>тренировочный экзамен с применением технологии передачи на CD-дисках, печати и обработки в ППЭ полного комплекта черно-белых экзаменационных материалов</a:t>
            </a:r>
          </a:p>
          <a:p>
            <a:endParaRPr lang="ru-RU" sz="2400" i="1" dirty="0" smtClean="0">
              <a:latin typeface="Cambria" pitchFamily="18" charset="0"/>
            </a:endParaRPr>
          </a:p>
          <a:p>
            <a:r>
              <a:rPr lang="ru-RU" sz="2400" b="1" i="1" u="sng" dirty="0" smtClean="0">
                <a:latin typeface="Calibri" pitchFamily="34" charset="0"/>
              </a:rPr>
              <a:t>24 ноября 2017 г. </a:t>
            </a:r>
            <a:r>
              <a:rPr lang="ru-RU" sz="2400" i="1" dirty="0" smtClean="0">
                <a:latin typeface="Calibri" pitchFamily="34" charset="0"/>
              </a:rPr>
              <a:t>по 29 ноября 2017 г. опытная эксплуатация учебной платформы, по подготовке специалистов, привлекаемых к ГИА и программных симуляторов для технических специалистов в ППЭ</a:t>
            </a:r>
            <a:endParaRPr lang="ru-RU" sz="2400" i="1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77B291-0844-4DEF-9A5D-8618392BBE73}" type="datetime8">
              <a:rPr lang="ru-RU" smtClean="0"/>
              <a:pPr>
                <a:defRPr/>
              </a:pPr>
              <a:t>29.11.2017 15:56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Приглашаем Вас посетить обновленный сайт НИРО  </a:t>
            </a:r>
            <a:r>
              <a:rPr lang="ru-RU" dirty="0" err="1" smtClean="0"/>
              <a:t>www.niro.nnov.ru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7472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03463" y="14287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 РАЗВИТИЯ</a:t>
            </a:r>
            <a:endParaRPr lang="ru-RU" sz="2000" b="1" cap="al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  <a:spcAft>
                <a:spcPts val="0"/>
              </a:spcAft>
            </a:pPr>
            <a:endParaRPr lang="ru-RU" sz="2000" b="1" cap="al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553703488"/>
              </p:ext>
            </p:extLst>
          </p:nvPr>
        </p:nvGraphicFramePr>
        <p:xfrm>
          <a:off x="1465545" y="3124200"/>
          <a:ext cx="7449855" cy="258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400" y="1097518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Как обозначил руководитель </a:t>
            </a:r>
            <a:r>
              <a:rPr lang="ru-RU" sz="1400" dirty="0"/>
              <a:t>Федеральной службы по надзору в сфере образования и </a:t>
            </a:r>
            <a:r>
              <a:rPr lang="ru-RU" sz="1400" dirty="0" smtClean="0"/>
              <a:t>науки </a:t>
            </a:r>
            <a:r>
              <a:rPr lang="ru-RU" sz="1400" dirty="0" err="1" smtClean="0"/>
              <a:t>С.С.Кравцов</a:t>
            </a:r>
            <a:r>
              <a:rPr lang="ru-RU" sz="1400" dirty="0" smtClean="0"/>
              <a:t> </a:t>
            </a:r>
            <a:r>
              <a:rPr lang="ru-RU" sz="1400" dirty="0"/>
              <a:t>в ходе всероссийского совещания с руководителями и специалистами </a:t>
            </a:r>
            <a:r>
              <a:rPr lang="ru-RU" sz="1400" dirty="0" smtClean="0"/>
              <a:t>РЦОИ «Основные </a:t>
            </a:r>
            <a:r>
              <a:rPr lang="ru-RU" sz="1400" dirty="0"/>
              <a:t>направления развития технологии проведения государственной итоговой аттестации в 2018 </a:t>
            </a:r>
            <a:r>
              <a:rPr lang="ru-RU" sz="1400" dirty="0" smtClean="0"/>
              <a:t>году»:</a:t>
            </a:r>
          </a:p>
          <a:p>
            <a:pPr algn="just"/>
            <a:r>
              <a:rPr lang="ru-RU" sz="1400" dirty="0" smtClean="0"/>
              <a:t>«Основной </a:t>
            </a:r>
            <a:r>
              <a:rPr lang="ru-RU" sz="1400" dirty="0"/>
              <a:t>акцент при подготовке к кампании ЕГЭ 2018 года будет сделан на обеспечении полной технологической готовности всех пунктов проведения экзаменов (ППЭ) и подготовке специалистов, задействованных в организации ЕГЭ и обработке его </a:t>
            </a:r>
            <a:r>
              <a:rPr lang="ru-RU" sz="1400" dirty="0" smtClean="0"/>
              <a:t>результатов»</a:t>
            </a:r>
            <a:endParaRPr lang="en-US" sz="1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50" b="10190"/>
          <a:stretch/>
        </p:blipFill>
        <p:spPr>
          <a:xfrm>
            <a:off x="6868047" y="961308"/>
            <a:ext cx="2047353" cy="1643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1385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7429500" cy="5465762"/>
          </a:xfrm>
        </p:spPr>
        <p:txBody>
          <a:bodyPr rtlCol="0">
            <a:normAutofit/>
          </a:bodyPr>
          <a:lstStyle/>
          <a:p>
            <a:pPr indent="-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-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800" b="1" dirty="0" smtClean="0">
              <a:solidFill>
                <a:srgbClr val="0033CC"/>
              </a:solidFill>
              <a:latin typeface="+mj-lt"/>
              <a:cs typeface="Times New Roman" pitchFamily="18" charset="0"/>
            </a:endParaRPr>
          </a:p>
          <a:p>
            <a:pPr indent="-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b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Спасибо за внимание!</a:t>
            </a:r>
          </a:p>
          <a:p>
            <a:pPr indent="-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indent="-18288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4107E3"/>
                </a:solidFill>
                <a:latin typeface="+mj-lt"/>
                <a:cs typeface="Times New Roman" pitchFamily="18" charset="0"/>
              </a:rPr>
              <a:t>И.Н. </a:t>
            </a:r>
            <a:r>
              <a:rPr lang="ru-RU" sz="2800" b="1" dirty="0" err="1" smtClean="0">
                <a:solidFill>
                  <a:srgbClr val="4107E3"/>
                </a:solidFill>
                <a:latin typeface="+mj-lt"/>
                <a:cs typeface="Times New Roman" pitchFamily="18" charset="0"/>
              </a:rPr>
              <a:t>Замыслова</a:t>
            </a:r>
            <a:endParaRPr lang="ru-RU" sz="2800" b="1" dirty="0" smtClean="0">
              <a:solidFill>
                <a:srgbClr val="4107E3"/>
              </a:solidFill>
              <a:latin typeface="+mj-lt"/>
              <a:cs typeface="Times New Roman" pitchFamily="18" charset="0"/>
            </a:endParaRPr>
          </a:p>
          <a:p>
            <a:pPr indent="-18288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b="1" dirty="0" smtClean="0">
                <a:solidFill>
                  <a:srgbClr val="4107E3"/>
                </a:solidFill>
                <a:latin typeface="+mj-lt"/>
                <a:cs typeface="Times New Roman" pitchFamily="18" charset="0"/>
              </a:rPr>
              <a:t>8 (831) </a:t>
            </a:r>
            <a:r>
              <a:rPr lang="ru-RU" sz="2800" b="1" dirty="0" smtClean="0">
                <a:solidFill>
                  <a:srgbClr val="4107E3"/>
                </a:solidFill>
                <a:latin typeface="+mj-lt"/>
                <a:cs typeface="Times New Roman" pitchFamily="18" charset="0"/>
              </a:rPr>
              <a:t>417</a:t>
            </a:r>
            <a:r>
              <a:rPr lang="en-US" sz="2800" b="1" dirty="0" smtClean="0">
                <a:solidFill>
                  <a:srgbClr val="4107E3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4107E3"/>
                </a:solidFill>
                <a:latin typeface="+mj-lt"/>
                <a:cs typeface="Times New Roman" pitchFamily="18" charset="0"/>
              </a:rPr>
              <a:t>03</a:t>
            </a:r>
            <a:r>
              <a:rPr lang="en-US" sz="2800" b="1" dirty="0" smtClean="0">
                <a:solidFill>
                  <a:srgbClr val="4107E3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4107E3"/>
                </a:solidFill>
                <a:latin typeface="+mj-lt"/>
                <a:cs typeface="Times New Roman" pitchFamily="18" charset="0"/>
              </a:rPr>
              <a:t>51</a:t>
            </a:r>
          </a:p>
          <a:p>
            <a:pPr indent="-18288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b="1" dirty="0" smtClean="0">
                <a:solidFill>
                  <a:srgbClr val="4107E3"/>
                </a:solidFill>
                <a:latin typeface="+mj-lt"/>
                <a:cs typeface="Times New Roman" pitchFamily="18" charset="0"/>
              </a:rPr>
              <a:t>zamyslova@niro.nnov.ru</a:t>
            </a:r>
            <a:endParaRPr lang="ru-RU" sz="2800" b="1" dirty="0">
              <a:solidFill>
                <a:srgbClr val="4107E3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  <a:cs typeface="Times New Roman" pitchFamily="18" charset="0"/>
              </a:rPr>
              <a:t>Ошибки в РИС по итогам взаимодействия</a:t>
            </a:r>
            <a:br>
              <a:rPr lang="ru-RU" sz="2800" b="1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2800" b="1" smtClean="0">
                <a:solidFill>
                  <a:srgbClr val="0033CC"/>
                </a:solidFill>
                <a:cs typeface="Times New Roman" pitchFamily="18" charset="0"/>
              </a:rPr>
              <a:t>РЦОИ с ОМС 17 ноября 2017 г.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500063" y="1071563"/>
            <a:ext cx="8143875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600" b="1" u="sng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Участники ГИА</a:t>
            </a:r>
          </a:p>
          <a:p>
            <a:pPr indent="449263">
              <a:buFont typeface="Arial" charset="0"/>
              <a:buChar char="•"/>
            </a:pP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Неверно заполнено поле «класс» участника ГИА</a:t>
            </a:r>
          </a:p>
          <a:p>
            <a:pPr indent="449263">
              <a:buFont typeface="Arial" charset="0"/>
              <a:buChar char="•"/>
            </a:pP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проставлены дополнительные параметры участникам ГИА: «проходит обучение в организации закрытого типа»; «участник с ОВЗ» </a:t>
            </a:r>
          </a:p>
          <a:p>
            <a:pPr indent="449263">
              <a:buFont typeface="Arial" charset="0"/>
              <a:buChar char="•"/>
            </a:pP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Указан нереальный год рождения участника ГИА (2017)</a:t>
            </a:r>
          </a:p>
          <a:p>
            <a:pPr indent="449263">
              <a:buFont typeface="Arial" charset="0"/>
              <a:buChar char="•"/>
            </a:pP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Неверно указано место сдачи ИС(И) выпускника прошлых лет; участника с ОВЗ, сдающего на дому</a:t>
            </a:r>
          </a:p>
          <a:p>
            <a:pPr indent="449263"/>
            <a:r>
              <a:rPr lang="ru-RU" sz="1600" b="1" u="sng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Пункты проведения экзаменов</a:t>
            </a:r>
          </a:p>
          <a:p>
            <a:pPr indent="449263">
              <a:buFont typeface="Arial" charset="0"/>
              <a:buChar char="•"/>
            </a:pP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проставлены дополнительные параметры «Печать ЭМ», «Сканирование в ППЭ»</a:t>
            </a:r>
          </a:p>
          <a:p>
            <a:pPr indent="449263">
              <a:buFont typeface="Arial" charset="0"/>
              <a:buChar char="•"/>
            </a:pP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Неверно указан признак видеонаблюдения (</a:t>
            </a:r>
            <a:r>
              <a:rPr lang="en-US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online </a:t>
            </a: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lang="en-US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offline</a:t>
            </a: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штаба ППЭ</a:t>
            </a:r>
          </a:p>
          <a:p>
            <a:pPr indent="449263">
              <a:buFont typeface="Arial" charset="0"/>
              <a:buChar char="•"/>
            </a:pP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Расхождения данных о ППЭ в РИС и в приказе МОНО от 16.11.17 №2653: по признаку возможно проведение ЕГЭ и/или ГВЭ, в адресе ППЭ, в наименовании ППЭ</a:t>
            </a:r>
          </a:p>
          <a:p>
            <a:pPr indent="449263"/>
            <a:r>
              <a:rPr lang="ru-RU" sz="1600" b="1" u="sng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Руководители ППЭ и члены ГЭК, которым предполагается выдача </a:t>
            </a:r>
            <a:r>
              <a:rPr lang="ru-RU" sz="1600" b="1" u="sng" dirty="0" err="1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токена</a:t>
            </a:r>
            <a:endParaRPr lang="ru-RU" sz="1600" b="1" u="sng" dirty="0">
              <a:solidFill>
                <a:srgbClr val="4107E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Font typeface="Arial" charset="0"/>
              <a:buChar char="•"/>
            </a:pP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все внесены в РИС в соответствии с приказом</a:t>
            </a:r>
          </a:p>
          <a:p>
            <a:pPr indent="449263">
              <a:buFont typeface="Arial" charset="0"/>
              <a:buChar char="•"/>
            </a:pP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указан номер телефона работника</a:t>
            </a:r>
          </a:p>
          <a:p>
            <a:pPr indent="449263"/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Большинство районов участвовали в повторном взаимодействии по исправлению ошибок 22 ноября.</a:t>
            </a:r>
          </a:p>
          <a:p>
            <a:pPr indent="449263"/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Районы, которые не участвовали в повторном взаимодействии: </a:t>
            </a:r>
            <a:r>
              <a:rPr lang="ru-RU" sz="1600" b="1" dirty="0" err="1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Ардатовский</a:t>
            </a: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Бутурлинский</a:t>
            </a: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Вачский</a:t>
            </a: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Воротынский</a:t>
            </a:r>
            <a:r>
              <a:rPr lang="ru-RU" sz="1600" b="1" dirty="0" smtClean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Пильнинский</a:t>
            </a:r>
            <a:r>
              <a:rPr lang="ru-RU" sz="1600" b="1" dirty="0" smtClean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1600" b="1" dirty="0" err="1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Починковский</a:t>
            </a: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г.о.Сокольский</a:t>
            </a: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Сосновский, Спасский, г.Шахунья, </a:t>
            </a:r>
            <a:r>
              <a:rPr lang="ru-RU" sz="1600" b="1" dirty="0" err="1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Богородский</a:t>
            </a:r>
            <a:r>
              <a:rPr lang="ru-RU" sz="1600" b="1" dirty="0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Павловский, </a:t>
            </a:r>
            <a:r>
              <a:rPr lang="ru-RU" sz="1600" b="1" dirty="0" err="1">
                <a:solidFill>
                  <a:srgbClr val="4107E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г.Саров</a:t>
            </a:r>
            <a:endParaRPr lang="ru-RU" sz="1600" b="1" dirty="0">
              <a:solidFill>
                <a:srgbClr val="4107E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428625" y="685800"/>
            <a:ext cx="83280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>
              <a:spcAft>
                <a:spcPts val="600"/>
              </a:spcAft>
              <a:buFont typeface="Verdana" pitchFamily="34" charset="0"/>
              <a:buChar char="–"/>
            </a:pPr>
            <a:r>
              <a:rPr lang="ru-RU" sz="2000" b="1">
                <a:solidFill>
                  <a:srgbClr val="0033CC"/>
                </a:solidFill>
                <a:latin typeface="Calibri" pitchFamily="34" charset="0"/>
              </a:rPr>
              <a:t>Темы итоговых сочинений доступны через портал </a:t>
            </a:r>
            <a:r>
              <a:rPr lang="en-US" sz="2000" b="1">
                <a:solidFill>
                  <a:srgbClr val="0033CC"/>
                </a:solidFill>
                <a:latin typeface="Calibri" pitchFamily="34" charset="0"/>
              </a:rPr>
              <a:t>topic.ege.edu.ru </a:t>
            </a:r>
            <a:r>
              <a:rPr lang="ru-RU" sz="2000" b="1">
                <a:solidFill>
                  <a:srgbClr val="0033CC"/>
                </a:solidFill>
                <a:latin typeface="Calibri" pitchFamily="34" charset="0"/>
              </a:rPr>
              <a:t>за 15 минут до начала проведения итогового сочинения</a:t>
            </a:r>
          </a:p>
          <a:p>
            <a:pPr marL="361950" indent="-361950" algn="ctr">
              <a:spcAft>
                <a:spcPts val="600"/>
              </a:spcAft>
            </a:pPr>
            <a:endParaRPr lang="ru-RU" sz="2000" b="1">
              <a:solidFill>
                <a:srgbClr val="0033CC"/>
              </a:solidFill>
              <a:latin typeface="Calibri" pitchFamily="34" charset="0"/>
            </a:endParaRPr>
          </a:p>
          <a:p>
            <a:pPr marL="361950" indent="-361950" algn="ctr">
              <a:spcAft>
                <a:spcPts val="600"/>
              </a:spcAft>
              <a:buFont typeface="Verdana" pitchFamily="34" charset="0"/>
              <a:buChar char="–"/>
            </a:pPr>
            <a:r>
              <a:rPr lang="ru-RU" sz="2000" b="1">
                <a:solidFill>
                  <a:srgbClr val="0033CC"/>
                </a:solidFill>
                <a:latin typeface="Calibri" pitchFamily="34" charset="0"/>
              </a:rPr>
              <a:t>В случае, если портал не работает, темы итоговых сочинений дублируются на </a:t>
            </a:r>
            <a:r>
              <a:rPr lang="en-US" sz="2000" b="1">
                <a:solidFill>
                  <a:srgbClr val="0033CC"/>
                </a:solidFill>
                <a:latin typeface="Calibri" pitchFamily="34" charset="0"/>
              </a:rPr>
              <a:t>e-mail </a:t>
            </a:r>
            <a:r>
              <a:rPr lang="ru-RU" sz="2000" b="1">
                <a:solidFill>
                  <a:srgbClr val="0033CC"/>
                </a:solidFill>
                <a:latin typeface="Calibri" pitchFamily="34" charset="0"/>
              </a:rPr>
              <a:t> ОМСУ</a:t>
            </a:r>
          </a:p>
          <a:p>
            <a:pPr marL="361950" indent="-361950" algn="ctr">
              <a:spcAft>
                <a:spcPts val="600"/>
              </a:spcAft>
              <a:buFont typeface="Verdana" pitchFamily="34" charset="0"/>
              <a:buChar char="–"/>
            </a:pPr>
            <a:endParaRPr lang="ru-RU" sz="2000" b="1">
              <a:solidFill>
                <a:srgbClr val="0033CC"/>
              </a:solidFill>
              <a:latin typeface="Calibri" pitchFamily="34" charset="0"/>
            </a:endParaRPr>
          </a:p>
          <a:p>
            <a:pPr marL="361950" indent="-361950" algn="ctr">
              <a:spcAft>
                <a:spcPts val="600"/>
              </a:spcAft>
              <a:buFont typeface="Verdana" pitchFamily="34" charset="0"/>
              <a:buChar char="–"/>
            </a:pPr>
            <a:r>
              <a:rPr lang="ru-RU" sz="2000" b="1">
                <a:solidFill>
                  <a:srgbClr val="0033CC"/>
                </a:solidFill>
                <a:latin typeface="Calibri" pitchFamily="34" charset="0"/>
              </a:rPr>
              <a:t>Тексты итоговых изложений будут направлены в муниципальные районы/городские округа в день проведения  итогового изложения в  9:00</a:t>
            </a:r>
          </a:p>
        </p:txBody>
      </p:sp>
      <p:pic>
        <p:nvPicPr>
          <p:cNvPr id="7" name="Рисунок 12" descr="Раскраска районов области 2016 Русский VS НО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0"/>
            <a:ext cx="38100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1371600" y="0"/>
            <a:ext cx="6172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4107E3"/>
                </a:solidFill>
                <a:latin typeface="+mj-lt"/>
                <a:cs typeface="Arial" panose="020B0604020202020204" pitchFamily="34" charset="0"/>
              </a:rPr>
              <a:t>Итоговое сочинение (изложение)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152400" y="762000"/>
            <a:ext cx="88392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spcAft>
                <a:spcPts val="0"/>
              </a:spcAft>
              <a:buClr>
                <a:schemeClr val="tx1"/>
              </a:buClr>
              <a:buSzPct val="150000"/>
              <a:defRPr/>
            </a:pPr>
            <a:r>
              <a:rPr lang="ru-RU" altLang="ru-RU" sz="2200" b="1" dirty="0">
                <a:solidFill>
                  <a:srgbClr val="2333CD"/>
                </a:solidFill>
                <a:latin typeface="+mn-lt"/>
                <a:cs typeface="Times New Roman" pitchFamily="18" charset="0"/>
              </a:rPr>
              <a:t>Сведения, необходимые для проведения, вносятся с использованием ПО Планирование ГИА (ЕГЭ) 2018:</a:t>
            </a: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altLang="ru-RU" sz="2200" b="1" dirty="0">
              <a:solidFill>
                <a:srgbClr val="2333CD"/>
              </a:solidFill>
              <a:latin typeface="+mn-lt"/>
              <a:cs typeface="Times New Roman" pitchFamily="18" charset="0"/>
            </a:endParaRP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r>
              <a:rPr lang="ru-RU" altLang="ru-RU" sz="2200" b="1" dirty="0">
                <a:solidFill>
                  <a:srgbClr val="2333CD"/>
                </a:solidFill>
                <a:latin typeface="+mn-lt"/>
                <a:cs typeface="Times New Roman" pitchFamily="18" charset="0"/>
              </a:rPr>
              <a:t> -участники </a:t>
            </a:r>
          </a:p>
          <a:p>
            <a:pPr marL="0" lvl="3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r>
              <a:rPr lang="ru-RU" altLang="ru-RU" sz="2200" b="1" dirty="0">
                <a:solidFill>
                  <a:srgbClr val="2333CD"/>
                </a:solidFill>
                <a:latin typeface="+mn-lt"/>
                <a:cs typeface="Times New Roman" pitchFamily="18" charset="0"/>
              </a:rPr>
              <a:t>итогового сочинения (изложения)</a:t>
            </a:r>
          </a:p>
          <a:p>
            <a:pPr marL="0" lvl="3" algn="just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altLang="ru-RU" sz="2800" b="1" dirty="0">
              <a:solidFill>
                <a:srgbClr val="2333CD"/>
              </a:solidFill>
              <a:latin typeface="Cambria" pitchFamily="18" charset="0"/>
              <a:cs typeface="Times New Roman" pitchFamily="18" charset="0"/>
            </a:endParaRPr>
          </a:p>
          <a:p>
            <a:pPr marL="0" lvl="3" algn="just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altLang="ru-RU" sz="2800" b="1" dirty="0">
              <a:solidFill>
                <a:srgbClr val="2333CD"/>
              </a:solidFill>
              <a:latin typeface="Cambria" pitchFamily="18" charset="0"/>
              <a:cs typeface="Times New Roman" pitchFamily="18" charset="0"/>
            </a:endParaRPr>
          </a:p>
          <a:p>
            <a:pPr marL="0" lvl="3" algn="just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altLang="ru-RU" sz="2200" b="1" dirty="0">
              <a:solidFill>
                <a:srgbClr val="2333CD"/>
              </a:solidFill>
              <a:latin typeface="+mn-lt"/>
              <a:cs typeface="Times New Roman" pitchFamily="18" charset="0"/>
            </a:endParaRPr>
          </a:p>
          <a:p>
            <a:pPr marL="0" lvl="3" algn="just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altLang="ru-RU" sz="2200" b="1" dirty="0">
              <a:solidFill>
                <a:srgbClr val="2333CD"/>
              </a:solidFill>
              <a:latin typeface="+mn-lt"/>
              <a:cs typeface="Times New Roman" pitchFamily="18" charset="0"/>
            </a:endParaRPr>
          </a:p>
          <a:p>
            <a:pPr marL="0" lvl="3" algn="just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r>
              <a:rPr lang="ru-RU" altLang="ru-RU" sz="2200" b="1" dirty="0">
                <a:solidFill>
                  <a:srgbClr val="2333CD"/>
                </a:solidFill>
                <a:latin typeface="+mn-lt"/>
                <a:cs typeface="Times New Roman" pitchFamily="18" charset="0"/>
              </a:rPr>
              <a:t>-места проведения</a:t>
            </a:r>
          </a:p>
          <a:p>
            <a:pPr marL="0" lvl="3" algn="just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altLang="ru-RU" sz="2800" b="1" dirty="0">
              <a:solidFill>
                <a:srgbClr val="2333CD"/>
              </a:solidFill>
              <a:latin typeface="Cambria" pitchFamily="18" charset="0"/>
              <a:cs typeface="Times New Roman" pitchFamily="18" charset="0"/>
            </a:endParaRPr>
          </a:p>
          <a:p>
            <a:pPr marL="0" lvl="3" algn="just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altLang="ru-RU" sz="2800" b="1" dirty="0">
              <a:solidFill>
                <a:srgbClr val="2333CD"/>
              </a:solidFill>
              <a:latin typeface="Cambria" pitchFamily="18" charset="0"/>
              <a:cs typeface="Times New Roman" pitchFamily="18" charset="0"/>
            </a:endParaRPr>
          </a:p>
          <a:p>
            <a:pPr marL="0" lvl="3" algn="just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altLang="ru-RU" sz="2200" b="1" dirty="0">
              <a:solidFill>
                <a:srgbClr val="2333CD"/>
              </a:solidFill>
              <a:latin typeface="+mn-lt"/>
              <a:cs typeface="Times New Roman" pitchFamily="18" charset="0"/>
            </a:endParaRPr>
          </a:p>
          <a:p>
            <a:pPr marL="0" lvl="3" algn="just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endParaRPr lang="ru-RU" altLang="ru-RU" sz="2200" b="1" dirty="0">
              <a:solidFill>
                <a:srgbClr val="2333CD"/>
              </a:solidFill>
              <a:latin typeface="+mn-lt"/>
              <a:cs typeface="Times New Roman" pitchFamily="18" charset="0"/>
            </a:endParaRPr>
          </a:p>
          <a:p>
            <a:pPr marL="0" lvl="3" algn="just">
              <a:spcAft>
                <a:spcPts val="0"/>
              </a:spcAft>
              <a:buClr>
                <a:srgbClr val="2333CD"/>
              </a:buClr>
              <a:buSzPct val="150000"/>
              <a:defRPr/>
            </a:pPr>
            <a:r>
              <a:rPr lang="ru-RU" altLang="ru-RU" sz="2200" b="1" dirty="0">
                <a:solidFill>
                  <a:srgbClr val="2333CD"/>
                </a:solidFill>
                <a:latin typeface="+mn-lt"/>
                <a:cs typeface="Times New Roman" pitchFamily="18" charset="0"/>
              </a:rPr>
              <a:t>-распределение участников </a:t>
            </a:r>
          </a:p>
          <a:p>
            <a:pPr marL="814388" lvl="3" indent="-342900" algn="just">
              <a:spcAft>
                <a:spcPts val="1200"/>
              </a:spcAft>
              <a:buClr>
                <a:srgbClr val="2333CD"/>
              </a:buClr>
              <a:buSzPct val="150000"/>
              <a:defRPr/>
            </a:pPr>
            <a:r>
              <a:rPr lang="ru-RU" altLang="ru-RU" sz="2200" b="1" dirty="0">
                <a:solidFill>
                  <a:srgbClr val="2333CD"/>
                </a:solidFill>
                <a:latin typeface="+mn-lt"/>
                <a:cs typeface="Times New Roman" pitchFamily="18" charset="0"/>
              </a:rPr>
              <a:t>по местам проведения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0"/>
            <a:ext cx="84963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Сбор сведений</a:t>
            </a:r>
          </a:p>
        </p:txBody>
      </p:sp>
      <p:pic>
        <p:nvPicPr>
          <p:cNvPr id="20485" name="Picture 2" descr="http://s1.iconbird.com/ico/0612/database/w512h5121339253474Database1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486400"/>
            <a:ext cx="15128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http://pcsecrets.ru/wp-content/uploads/2013/10/user-group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002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7" descr="lifestyle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352800"/>
            <a:ext cx="1544638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352800"/>
            <a:ext cx="1171575" cy="171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152400" y="76200"/>
            <a:ext cx="8713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2" indent="-457200" algn="ctr" fontAlgn="auto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altLang="ru-RU" sz="28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Печать бланков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562600" y="3886200"/>
            <a:ext cx="792163" cy="619125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9138" y="1017588"/>
            <a:ext cx="7561262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88" lvl="2" algn="ctr" fontAlgn="auto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50000"/>
              <a:defRPr/>
            </a:pPr>
            <a:r>
              <a:rPr lang="ru-RU" sz="24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Печать бланков с использованием ПО Планирование ГИА (ЕГЭ) 2017:</a:t>
            </a:r>
          </a:p>
          <a:p>
            <a:pPr marL="814388" lvl="3" indent="-342900" algn="ctr" fontAlgn="auto">
              <a:spcBef>
                <a:spcPts val="0"/>
              </a:spcBef>
              <a:spcAft>
                <a:spcPts val="1200"/>
              </a:spcAft>
              <a:buClr>
                <a:srgbClr val="2333CD"/>
              </a:buClr>
              <a:buSzPct val="150000"/>
              <a:defRPr/>
            </a:pPr>
            <a:r>
              <a:rPr lang="ru-RU" sz="36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ОО (место проведения) – односторонняя печать</a:t>
            </a:r>
          </a:p>
          <a:p>
            <a:pPr marL="357188" lvl="2" indent="-342900" algn="just" fontAlgn="auto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50000"/>
              <a:defRPr/>
            </a:pPr>
            <a:endParaRPr lang="ru-RU" sz="2000" dirty="0">
              <a:solidFill>
                <a:srgbClr val="2333CD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1511" name="Picture 2" descr="C:\Users\oyukhnovich\Desktop\для презентации\принтер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5052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http://s1.iconbird.com/ico/0612/database/w512h5121339253474Database1512x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81400"/>
            <a:ext cx="15113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люс 9"/>
          <p:cNvSpPr/>
          <p:nvPr/>
        </p:nvSpPr>
        <p:spPr>
          <a:xfrm>
            <a:off x="2362200" y="3733800"/>
            <a:ext cx="968375" cy="938213"/>
          </a:xfrm>
          <a:prstGeom prst="mathPlu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53" name="Прямоугольник 10"/>
          <p:cNvSpPr>
            <a:spLocks noChangeArrowheads="1"/>
          </p:cNvSpPr>
          <p:nvPr/>
        </p:nvSpPr>
        <p:spPr bwMode="auto">
          <a:xfrm>
            <a:off x="971550" y="5562600"/>
            <a:ext cx="7648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8" lvl="2" algn="ctr">
              <a:spcAft>
                <a:spcPts val="1200"/>
              </a:spcAft>
              <a:buClr>
                <a:schemeClr val="tx1"/>
              </a:buClr>
              <a:buSzPct val="150000"/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Ксерокопирование пустых бланков запрещено!</a:t>
            </a:r>
          </a:p>
        </p:txBody>
      </p:sp>
      <p:pic>
        <p:nvPicPr>
          <p:cNvPr id="21515" name="Рисунок 11"/>
          <p:cNvPicPr>
            <a:picLocks noChangeAspect="1"/>
          </p:cNvPicPr>
          <p:nvPr/>
        </p:nvPicPr>
        <p:blipFill>
          <a:blip r:embed="rId6" cstate="print"/>
          <a:srcRect l="26768" t="13655" r="43306" b="6384"/>
          <a:stretch>
            <a:fillRect/>
          </a:stretch>
        </p:blipFill>
        <p:spPr bwMode="auto">
          <a:xfrm>
            <a:off x="6553200" y="3657600"/>
            <a:ext cx="1179513" cy="170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inyavina\Desktop\совещания\картинки для презентации\0025-002-Kontaktnaja-informatsij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52400" y="0"/>
            <a:ext cx="8713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2" indent="-457200" algn="ctr" fontAlgn="auto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altLang="ru-RU" sz="32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Отчетность</a:t>
            </a:r>
            <a:endParaRPr lang="ru-RU" altLang="ru-RU" sz="3600" b="1" dirty="0">
              <a:solidFill>
                <a:srgbClr val="0033CC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2532" name="Picture 2" descr="http://s1.iconbird.com/ico/0612/database/w512h5121339253474Database1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562600"/>
            <a:ext cx="133826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3733800" y="5867400"/>
            <a:ext cx="792163" cy="61753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031875"/>
            <a:ext cx="7561263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lvl="2" indent="-342900" algn="ctr" fontAlgn="auto">
              <a:spcBef>
                <a:spcPts val="0"/>
              </a:spcBef>
              <a:spcAft>
                <a:spcPts val="1200"/>
              </a:spcAft>
              <a:buClr>
                <a:srgbClr val="2333CD"/>
              </a:buClr>
              <a:buSzPct val="150000"/>
              <a:defRPr/>
            </a:pPr>
            <a:r>
              <a:rPr lang="ru-RU" sz="2200" dirty="0">
                <a:solidFill>
                  <a:srgbClr val="2333CD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4107E3"/>
                </a:solidFill>
                <a:latin typeface="+mn-lt"/>
                <a:cs typeface="Times New Roman" pitchFamily="18" charset="0"/>
              </a:rPr>
              <a:t>Отчеты для проведения итогового сочинения (изложения):</a:t>
            </a:r>
          </a:p>
          <a:p>
            <a:pPr marL="814388" lvl="3" indent="-342900" fontAlgn="auto">
              <a:spcBef>
                <a:spcPts val="0"/>
              </a:spcBef>
              <a:spcAft>
                <a:spcPts val="1200"/>
              </a:spcAft>
              <a:buClr>
                <a:srgbClr val="2333CD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2333CD"/>
                </a:solidFill>
                <a:latin typeface="+mn-lt"/>
                <a:cs typeface="Times New Roman" pitchFamily="18" charset="0"/>
              </a:rPr>
              <a:t>Списки  распределения участников по ОО (местам проведения)</a:t>
            </a:r>
          </a:p>
          <a:p>
            <a:pPr marL="814388" lvl="3" indent="-342900" fontAlgn="auto">
              <a:spcBef>
                <a:spcPts val="0"/>
              </a:spcBef>
              <a:spcAft>
                <a:spcPts val="1200"/>
              </a:spcAft>
              <a:buClr>
                <a:srgbClr val="2333CD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2333CD"/>
                </a:solidFill>
                <a:latin typeface="+mn-lt"/>
                <a:cs typeface="Times New Roman" pitchFamily="18" charset="0"/>
              </a:rPr>
              <a:t>Ведомость проведения</a:t>
            </a:r>
          </a:p>
          <a:p>
            <a:pPr marL="814388" lvl="3" indent="-342900" fontAlgn="auto">
              <a:spcBef>
                <a:spcPts val="0"/>
              </a:spcBef>
              <a:spcAft>
                <a:spcPts val="1200"/>
              </a:spcAft>
              <a:buClr>
                <a:srgbClr val="2333CD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2333CD"/>
                </a:solidFill>
                <a:latin typeface="+mn-lt"/>
                <a:cs typeface="Times New Roman" pitchFamily="18" charset="0"/>
              </a:rPr>
              <a:t>Протокол проверки</a:t>
            </a:r>
          </a:p>
          <a:p>
            <a:pPr marL="357188" lvl="2" indent="-342900" algn="ctr" fontAlgn="auto">
              <a:spcBef>
                <a:spcPts val="0"/>
              </a:spcBef>
              <a:spcAft>
                <a:spcPts val="1200"/>
              </a:spcAft>
              <a:buClr>
                <a:srgbClr val="2333CD"/>
              </a:buClr>
              <a:buSzPct val="150000"/>
              <a:defRPr/>
            </a:pPr>
            <a:r>
              <a:rPr lang="ru-RU" sz="2800" b="1" dirty="0">
                <a:solidFill>
                  <a:srgbClr val="2333CD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357188" lvl="2" indent="-342900" algn="ctr" fontAlgn="auto">
              <a:spcBef>
                <a:spcPts val="0"/>
              </a:spcBef>
              <a:spcAft>
                <a:spcPts val="1200"/>
              </a:spcAft>
              <a:buClr>
                <a:srgbClr val="2333CD"/>
              </a:buClr>
              <a:buSzPct val="150000"/>
              <a:defRPr/>
            </a:pPr>
            <a:r>
              <a:rPr lang="ru-RU" sz="2800" b="1" u="sng" dirty="0">
                <a:solidFill>
                  <a:srgbClr val="2333CD"/>
                </a:solidFill>
                <a:latin typeface="Cambria" pitchFamily="18" charset="0"/>
                <a:cs typeface="Times New Roman" pitchFamily="18" charset="0"/>
              </a:rPr>
              <a:t>Доступна печать уведомлений для участников</a:t>
            </a:r>
          </a:p>
          <a:p>
            <a:pPr marL="357188" lvl="2" indent="-342900" algn="just" fontAlgn="auto">
              <a:spcBef>
                <a:spcPts val="0"/>
              </a:spcBef>
              <a:spcAft>
                <a:spcPts val="1200"/>
              </a:spcAft>
              <a:buClr>
                <a:srgbClr val="2333CD"/>
              </a:buClr>
              <a:buSzPct val="150000"/>
              <a:defRPr/>
            </a:pPr>
            <a:endParaRPr lang="ru-RU" sz="2000" dirty="0">
              <a:solidFill>
                <a:srgbClr val="2333CD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2535" name="Picture 2" descr="C:\Users\oyukhnovich\Desktop\для презентации\ксерокопиров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476875"/>
            <a:ext cx="12176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2677</Words>
  <Application>Microsoft Office PowerPoint</Application>
  <PresentationFormat>Экран (4:3)</PresentationFormat>
  <Paragraphs>1799</Paragraphs>
  <Slides>44</Slides>
  <Notes>15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Организационно-технологическое обеспечение государственной итоговой аттестации  в 2017-2018 учебном году </vt:lpstr>
      <vt:lpstr>Предварительная информация  о количестве участников государственной итоговой аттестации в форме единого государственного экзамена по учебным предметам в 2018 году на территории  Нижегородской области на 16.10.2017 </vt:lpstr>
      <vt:lpstr>Слайд 3</vt:lpstr>
      <vt:lpstr>Слайд 4</vt:lpstr>
      <vt:lpstr>Ошибки в РИС по итогам взаимодействия РЦОИ с ОМС 17 ноября 2017 г.</vt:lpstr>
      <vt:lpstr>Слайд 6</vt:lpstr>
      <vt:lpstr>Слайд 7</vt:lpstr>
      <vt:lpstr>Слайд 8</vt:lpstr>
      <vt:lpstr>Слайд 9</vt:lpstr>
      <vt:lpstr>Бланк регистрации итогового сочинения</vt:lpstr>
      <vt:lpstr>Слайд 11</vt:lpstr>
      <vt:lpstr>Слайд 12</vt:lpstr>
      <vt:lpstr>Слайд 13</vt:lpstr>
      <vt:lpstr> Сопроводительный бланк на упаковке из аудитории</vt:lpstr>
      <vt:lpstr>Сопроводительный бланк  на упаковке из образовательной организации</vt:lpstr>
      <vt:lpstr>Отчетные формы по проведению итогового сочинения (изложения), предоставляемые в РЦОИ</vt:lpstr>
      <vt:lpstr>Слайд 17</vt:lpstr>
      <vt:lpstr>Слайд 18</vt:lpstr>
      <vt:lpstr>Слайд 19</vt:lpstr>
      <vt:lpstr>Слайд 20</vt:lpstr>
      <vt:lpstr>Формирование отчетности ИС - 09 </vt:lpstr>
      <vt:lpstr>Слайд 22</vt:lpstr>
      <vt:lpstr>Развитие современных технологий</vt:lpstr>
      <vt:lpstr>Слайд 24</vt:lpstr>
      <vt:lpstr>Новое в технологии ЕГЭ</vt:lpstr>
      <vt:lpstr>Новое в технологии ЕГЭ</vt:lpstr>
      <vt:lpstr>Упаковка ЭМ</vt:lpstr>
      <vt:lpstr>I. Подготовительный период</vt:lpstr>
      <vt:lpstr>II. День проведения экзамена (Штаб ППЭ)</vt:lpstr>
      <vt:lpstr>II. День проведения экзамена (Штаб ППЭ)</vt:lpstr>
      <vt:lpstr>II. День проведения экзамена (аудитория)</vt:lpstr>
      <vt:lpstr>Слайд 32</vt:lpstr>
      <vt:lpstr>Бланки ответов</vt:lpstr>
      <vt:lpstr>Бланки ответов</vt:lpstr>
      <vt:lpstr>Слайд 35</vt:lpstr>
      <vt:lpstr>Ведомость 12-04-МАШ</vt:lpstr>
      <vt:lpstr>II. День проведения экзамена (аудитория)</vt:lpstr>
      <vt:lpstr>II. День проведения экзамена (Штаб ППЭ)</vt:lpstr>
      <vt:lpstr>II. День проведения экзамена (Штаб ППЭ)</vt:lpstr>
      <vt:lpstr>  Технология «Сканирование в ППЭ» По окончании экзаменационной работы           1 ВДП                                                                                                 СКАНИРОВАНИЕ бланк регистрации                                                              бланк ответов № 1 бланк ответов № 2 с ДБО                                                                                                                                                 ШТАБ   </vt:lpstr>
      <vt:lpstr>Слайд 41</vt:lpstr>
      <vt:lpstr>Тренировочные мероприятия и опытные эксплуатации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Николевна Синявина</dc:creator>
  <cp:lastModifiedBy>zamyslova</cp:lastModifiedBy>
  <cp:revision>179</cp:revision>
  <cp:lastPrinted>2017-10-25T07:10:04Z</cp:lastPrinted>
  <dcterms:created xsi:type="dcterms:W3CDTF">2017-10-20T11:59:38Z</dcterms:created>
  <dcterms:modified xsi:type="dcterms:W3CDTF">2017-11-29T12:56:40Z</dcterms:modified>
</cp:coreProperties>
</file>